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DM Sans" charset="1" panose="00000000000000000000"/>
      <p:regular r:id="rId22"/>
    </p:embeddedFont>
    <p:embeddedFont>
      <p:font typeface="Nourd Bold" charset="1" panose="00000800000000000000"/>
      <p:regular r:id="rId23"/>
    </p:embeddedFont>
    <p:embeddedFont>
      <p:font typeface="Noto Sans T Chinese Bold" charset="1" panose="020B0800000000000000"/>
      <p:regular r:id="rId24"/>
    </p:embeddedFont>
    <p:embeddedFont>
      <p:font typeface="Ruda Two" charset="1" panose="00000500000000000000"/>
      <p:regular r:id="rId25"/>
    </p:embeddedFont>
    <p:embeddedFont>
      <p:font typeface="Noto Sans T Chinese" charset="1" panose="020B0500000000000000"/>
      <p:regular r:id="rId26"/>
    </p:embeddedFont>
    <p:embeddedFont>
      <p:font typeface="DM Sans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20969" y="1656462"/>
            <a:ext cx="9408968" cy="10935588"/>
          </a:xfrm>
          <a:custGeom>
            <a:avLst/>
            <a:gdLst/>
            <a:ahLst/>
            <a:cxnLst/>
            <a:rect r="r" b="b" t="t" l="l"/>
            <a:pathLst>
              <a:path h="10935588" w="9408968">
                <a:moveTo>
                  <a:pt x="0" y="0"/>
                </a:moveTo>
                <a:lnTo>
                  <a:pt x="9408967" y="0"/>
                </a:lnTo>
                <a:lnTo>
                  <a:pt x="9408967" y="10935588"/>
                </a:lnTo>
                <a:lnTo>
                  <a:pt x="0" y="10935588"/>
                </a:lnTo>
                <a:lnTo>
                  <a:pt x="0" y="0"/>
                </a:lnTo>
                <a:close/>
              </a:path>
            </a:pathLst>
          </a:custGeom>
          <a:blipFill>
            <a:blip r:embed="rId2"/>
            <a:stretch>
              <a:fillRect l="0" t="0" r="0" b="0"/>
            </a:stretch>
          </a:blipFill>
        </p:spPr>
      </p:sp>
      <p:sp>
        <p:nvSpPr>
          <p:cNvPr name="Freeform 3" id="3"/>
          <p:cNvSpPr/>
          <p:nvPr/>
        </p:nvSpPr>
        <p:spPr>
          <a:xfrm flipH="false" flipV="false" rot="0">
            <a:off x="6133318" y="1283462"/>
            <a:ext cx="3010682" cy="11322777"/>
          </a:xfrm>
          <a:custGeom>
            <a:avLst/>
            <a:gdLst/>
            <a:ahLst/>
            <a:cxnLst/>
            <a:rect r="r" b="b" t="t" l="l"/>
            <a:pathLst>
              <a:path h="11322777" w="3010682">
                <a:moveTo>
                  <a:pt x="0" y="0"/>
                </a:moveTo>
                <a:lnTo>
                  <a:pt x="3010682" y="0"/>
                </a:lnTo>
                <a:lnTo>
                  <a:pt x="3010682" y="11322777"/>
                </a:lnTo>
                <a:lnTo>
                  <a:pt x="0" y="11322777"/>
                </a:lnTo>
                <a:lnTo>
                  <a:pt x="0" y="0"/>
                </a:lnTo>
                <a:close/>
              </a:path>
            </a:pathLst>
          </a:custGeom>
          <a:blipFill>
            <a:blip r:embed="rId3"/>
            <a:stretch>
              <a:fillRect l="-227665" t="0" r="-3418" b="0"/>
            </a:stretch>
          </a:blipFill>
        </p:spPr>
      </p:sp>
      <p:grpSp>
        <p:nvGrpSpPr>
          <p:cNvPr name="Group 4" id="4"/>
          <p:cNvGrpSpPr/>
          <p:nvPr/>
        </p:nvGrpSpPr>
        <p:grpSpPr>
          <a:xfrm rot="0">
            <a:off x="6133318" y="1294512"/>
            <a:ext cx="12154682" cy="8992488"/>
            <a:chOff x="0" y="0"/>
            <a:chExt cx="16206243" cy="11989984"/>
          </a:xfrm>
        </p:grpSpPr>
        <p:pic>
          <p:nvPicPr>
            <p:cNvPr name="Picture 5" id="5"/>
            <p:cNvPicPr>
              <a:picLocks noChangeAspect="true"/>
            </p:cNvPicPr>
            <p:nvPr/>
          </p:nvPicPr>
          <p:blipFill>
            <a:blip r:embed="rId4">
              <a:alphaModFix amt="37000"/>
            </a:blip>
            <a:srcRect l="4945" t="0" r="4945" b="0"/>
            <a:stretch>
              <a:fillRect/>
            </a:stretch>
          </p:blipFill>
          <p:spPr>
            <a:xfrm flipH="false" flipV="false">
              <a:off x="0" y="0"/>
              <a:ext cx="16206243" cy="11989984"/>
            </a:xfrm>
            <a:prstGeom prst="rect">
              <a:avLst/>
            </a:prstGeom>
          </p:spPr>
        </p:pic>
      </p:grpSp>
      <p:sp>
        <p:nvSpPr>
          <p:cNvPr name="AutoShape 6" id="6"/>
          <p:cNvSpPr/>
          <p:nvPr/>
        </p:nvSpPr>
        <p:spPr>
          <a:xfrm rot="-10800000">
            <a:off x="0" y="1294512"/>
            <a:ext cx="18288000" cy="0"/>
          </a:xfrm>
          <a:prstGeom prst="line">
            <a:avLst/>
          </a:prstGeom>
          <a:ln cap="flat" w="9525">
            <a:solidFill>
              <a:srgbClr val="FFFFFF">
                <a:alpha val="29804"/>
              </a:srgbClr>
            </a:solidFill>
            <a:prstDash val="solid"/>
            <a:headEnd type="none" len="sm" w="sm"/>
            <a:tailEnd type="none" len="sm" w="sm"/>
          </a:ln>
        </p:spPr>
      </p:sp>
      <p:grpSp>
        <p:nvGrpSpPr>
          <p:cNvPr name="Group 7" id="7"/>
          <p:cNvGrpSpPr/>
          <p:nvPr/>
        </p:nvGrpSpPr>
        <p:grpSpPr>
          <a:xfrm rot="0">
            <a:off x="914350" y="491160"/>
            <a:ext cx="5218968" cy="388516"/>
            <a:chOff x="0" y="0"/>
            <a:chExt cx="6958624" cy="518021"/>
          </a:xfrm>
        </p:grpSpPr>
        <p:sp>
          <p:nvSpPr>
            <p:cNvPr name="TextBox 8" id="8"/>
            <p:cNvSpPr txBox="true"/>
            <p:nvPr/>
          </p:nvSpPr>
          <p:spPr>
            <a:xfrm rot="0">
              <a:off x="956986" y="10323"/>
              <a:ext cx="6001637" cy="449751"/>
            </a:xfrm>
            <a:prstGeom prst="rect">
              <a:avLst/>
            </a:prstGeom>
          </p:spPr>
          <p:txBody>
            <a:bodyPr anchor="t" rtlCol="false" tIns="0" lIns="0" bIns="0" rIns="0">
              <a:spAutoFit/>
            </a:bodyPr>
            <a:lstStyle/>
            <a:p>
              <a:pPr algn="l">
                <a:lnSpc>
                  <a:spcPts val="2801"/>
                </a:lnSpc>
                <a:spcBef>
                  <a:spcPct val="0"/>
                </a:spcBef>
              </a:pPr>
              <a:r>
                <a:rPr lang="en-US" sz="2001">
                  <a:solidFill>
                    <a:srgbClr val="FFFFFF"/>
                  </a:solidFill>
                  <a:ea typeface="DM Sans"/>
                </a:rPr>
                <a:t>自然語言處理期末報告</a:t>
              </a:r>
            </a:p>
          </p:txBody>
        </p:sp>
        <p:sp>
          <p:nvSpPr>
            <p:cNvPr name="Freeform 9" id="9"/>
            <p:cNvSpPr/>
            <p:nvPr/>
          </p:nvSpPr>
          <p:spPr>
            <a:xfrm flipH="false" flipV="false" rot="0">
              <a:off x="0" y="0"/>
              <a:ext cx="657489" cy="518021"/>
            </a:xfrm>
            <a:custGeom>
              <a:avLst/>
              <a:gdLst/>
              <a:ahLst/>
              <a:cxnLst/>
              <a:rect r="r" b="b" t="t" l="l"/>
              <a:pathLst>
                <a:path h="518021" w="657489">
                  <a:moveTo>
                    <a:pt x="0" y="0"/>
                  </a:moveTo>
                  <a:lnTo>
                    <a:pt x="657489" y="0"/>
                  </a:lnTo>
                  <a:lnTo>
                    <a:pt x="657489" y="518021"/>
                  </a:lnTo>
                  <a:lnTo>
                    <a:pt x="0" y="5180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0" id="10"/>
          <p:cNvGrpSpPr/>
          <p:nvPr/>
        </p:nvGrpSpPr>
        <p:grpSpPr>
          <a:xfrm rot="0">
            <a:off x="8234063" y="3502851"/>
            <a:ext cx="9752182" cy="4575810"/>
            <a:chOff x="0" y="0"/>
            <a:chExt cx="13002909" cy="6101079"/>
          </a:xfrm>
        </p:grpSpPr>
        <p:sp>
          <p:nvSpPr>
            <p:cNvPr name="TextBox 11" id="11"/>
            <p:cNvSpPr txBox="true"/>
            <p:nvPr/>
          </p:nvSpPr>
          <p:spPr>
            <a:xfrm rot="0">
              <a:off x="0" y="9525"/>
              <a:ext cx="13002909" cy="3241675"/>
            </a:xfrm>
            <a:prstGeom prst="rect">
              <a:avLst/>
            </a:prstGeom>
          </p:spPr>
          <p:txBody>
            <a:bodyPr anchor="t" rtlCol="false" tIns="0" lIns="0" bIns="0" rIns="0">
              <a:spAutoFit/>
            </a:bodyPr>
            <a:lstStyle/>
            <a:p>
              <a:pPr algn="ctr">
                <a:lnSpc>
                  <a:spcPts val="4800"/>
                </a:lnSpc>
              </a:pPr>
            </a:p>
            <a:p>
              <a:pPr algn="ctr">
                <a:lnSpc>
                  <a:spcPts val="4800"/>
                </a:lnSpc>
              </a:pPr>
              <a:r>
                <a:rPr lang="en-US" sz="4000" spc="60">
                  <a:solidFill>
                    <a:srgbClr val="FFFFFF"/>
                  </a:solidFill>
                  <a:latin typeface="Nourd Bold"/>
                  <a:ea typeface="Nourd Bold"/>
                </a:rPr>
                <a:t>透過深度學習LSTM進行情緒分析</a:t>
              </a:r>
            </a:p>
            <a:p>
              <a:pPr algn="ctr">
                <a:lnSpc>
                  <a:spcPts val="4800"/>
                </a:lnSpc>
              </a:pPr>
            </a:p>
            <a:p>
              <a:pPr algn="ctr">
                <a:lnSpc>
                  <a:spcPts val="4800"/>
                </a:lnSpc>
              </a:pPr>
            </a:p>
          </p:txBody>
        </p:sp>
        <p:sp>
          <p:nvSpPr>
            <p:cNvPr name="TextBox 12" id="12"/>
            <p:cNvSpPr txBox="true"/>
            <p:nvPr/>
          </p:nvSpPr>
          <p:spPr>
            <a:xfrm rot="0">
              <a:off x="1480990" y="3791796"/>
              <a:ext cx="10040929" cy="2309283"/>
            </a:xfrm>
            <a:prstGeom prst="rect">
              <a:avLst/>
            </a:prstGeom>
          </p:spPr>
          <p:txBody>
            <a:bodyPr anchor="t" rtlCol="false" tIns="0" lIns="0" bIns="0" rIns="0">
              <a:spAutoFit/>
            </a:bodyPr>
            <a:lstStyle/>
            <a:p>
              <a:pPr algn="ctr">
                <a:lnSpc>
                  <a:spcPts val="3500"/>
                </a:lnSpc>
              </a:pPr>
              <a:r>
                <a:rPr lang="en-US" sz="2500">
                  <a:solidFill>
                    <a:srgbClr val="FFFFFF"/>
                  </a:solidFill>
                  <a:ea typeface="DM Sans"/>
                </a:rPr>
                <a:t>第二組</a:t>
              </a:r>
            </a:p>
            <a:p>
              <a:pPr algn="ctr">
                <a:lnSpc>
                  <a:spcPts val="3500"/>
                </a:lnSpc>
              </a:pPr>
              <a:r>
                <a:rPr lang="en-US" sz="2500">
                  <a:solidFill>
                    <a:srgbClr val="FFFFFF"/>
                  </a:solidFill>
                  <a:latin typeface="DM Sans"/>
                  <a:ea typeface="DM Sans"/>
                </a:rPr>
                <a:t>D1089308 許銘洋</a:t>
              </a:r>
            </a:p>
            <a:p>
              <a:pPr algn="ctr">
                <a:lnSpc>
                  <a:spcPts val="3500"/>
                </a:lnSpc>
              </a:pPr>
              <a:r>
                <a:rPr lang="en-US" sz="2500">
                  <a:solidFill>
                    <a:srgbClr val="FFFFFF"/>
                  </a:solidFill>
                  <a:latin typeface="DM Sans"/>
                  <a:ea typeface="DM Sans"/>
                </a:rPr>
                <a:t>D1047376 鍾秉諺 </a:t>
              </a:r>
            </a:p>
            <a:p>
              <a:pPr algn="ctr">
                <a:lnSpc>
                  <a:spcPts val="3500"/>
                </a:lnSpc>
              </a:pPr>
              <a:r>
                <a:rPr lang="en-US" sz="2500">
                  <a:solidFill>
                    <a:srgbClr val="FFFFFF"/>
                  </a:solidFill>
                  <a:latin typeface="DM Sans"/>
                  <a:ea typeface="DM Sans"/>
                </a:rPr>
                <a:t>D1047199 曾祥澤</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4CDDDB"/>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0"/>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結論</a:t>
              </a:r>
            </a:p>
          </p:txBody>
        </p:sp>
      </p:grpSp>
      <p:sp>
        <p:nvSpPr>
          <p:cNvPr name="Freeform 23" id="23"/>
          <p:cNvSpPr/>
          <p:nvPr/>
        </p:nvSpPr>
        <p:spPr>
          <a:xfrm flipH="false" flipV="false" rot="-5400000">
            <a:off x="-3683567" y="6383972"/>
            <a:ext cx="8964139" cy="9613018"/>
          </a:xfrm>
          <a:custGeom>
            <a:avLst/>
            <a:gdLst/>
            <a:ahLst/>
            <a:cxnLst/>
            <a:rect r="r" b="b" t="t" l="l"/>
            <a:pathLst>
              <a:path h="9613018" w="8964139">
                <a:moveTo>
                  <a:pt x="0" y="0"/>
                </a:moveTo>
                <a:lnTo>
                  <a:pt x="8964139" y="0"/>
                </a:lnTo>
                <a:lnTo>
                  <a:pt x="8964139" y="9613018"/>
                </a:lnTo>
                <a:lnTo>
                  <a:pt x="0" y="9613018"/>
                </a:lnTo>
                <a:lnTo>
                  <a:pt x="0" y="0"/>
                </a:lnTo>
                <a:close/>
              </a:path>
            </a:pathLst>
          </a:custGeom>
          <a:blipFill>
            <a:blip r:embed="rId3">
              <a:alphaModFix amt="43999"/>
            </a:blip>
            <a:stretch>
              <a:fillRect l="0" t="0" r="0" b="0"/>
            </a:stretch>
          </a:blipFill>
        </p:spPr>
      </p:sp>
      <p:grpSp>
        <p:nvGrpSpPr>
          <p:cNvPr name="Group 24" id="24"/>
          <p:cNvGrpSpPr/>
          <p:nvPr/>
        </p:nvGrpSpPr>
        <p:grpSpPr>
          <a:xfrm rot="0">
            <a:off x="13629864" y="5666"/>
            <a:ext cx="4658136" cy="1023034"/>
            <a:chOff x="0" y="0"/>
            <a:chExt cx="6210848" cy="1364045"/>
          </a:xfrm>
        </p:grpSpPr>
        <p:grpSp>
          <p:nvGrpSpPr>
            <p:cNvPr name="Group 25" id="25"/>
            <p:cNvGrpSpPr/>
            <p:nvPr/>
          </p:nvGrpSpPr>
          <p:grpSpPr>
            <a:xfrm rot="0">
              <a:off x="0" y="0"/>
              <a:ext cx="6210848" cy="1364045"/>
              <a:chOff x="0" y="0"/>
              <a:chExt cx="1623836" cy="356632"/>
            </a:xfrm>
          </p:grpSpPr>
          <p:sp>
            <p:nvSpPr>
              <p:cNvPr name="Freeform 26" id="26"/>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7" id="27"/>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8" id="28"/>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9" id="29"/>
          <p:cNvSpPr/>
          <p:nvPr/>
        </p:nvSpPr>
        <p:spPr>
          <a:xfrm flipH="false" flipV="false" rot="0">
            <a:off x="7858092" y="3201720"/>
            <a:ext cx="9521892" cy="5725664"/>
          </a:xfrm>
          <a:custGeom>
            <a:avLst/>
            <a:gdLst/>
            <a:ahLst/>
            <a:cxnLst/>
            <a:rect r="r" b="b" t="t" l="l"/>
            <a:pathLst>
              <a:path h="5725664" w="9521892">
                <a:moveTo>
                  <a:pt x="0" y="0"/>
                </a:moveTo>
                <a:lnTo>
                  <a:pt x="9521892" y="0"/>
                </a:lnTo>
                <a:lnTo>
                  <a:pt x="9521892" y="5725663"/>
                </a:lnTo>
                <a:lnTo>
                  <a:pt x="0" y="5725663"/>
                </a:lnTo>
                <a:lnTo>
                  <a:pt x="0" y="0"/>
                </a:lnTo>
                <a:close/>
              </a:path>
            </a:pathLst>
          </a:custGeom>
          <a:blipFill>
            <a:blip r:embed="rId4"/>
            <a:stretch>
              <a:fillRect l="0" t="0" r="0" b="0"/>
            </a:stretch>
          </a:blipFill>
        </p:spPr>
      </p:sp>
      <p:grpSp>
        <p:nvGrpSpPr>
          <p:cNvPr name="Group 30" id="30"/>
          <p:cNvGrpSpPr/>
          <p:nvPr/>
        </p:nvGrpSpPr>
        <p:grpSpPr>
          <a:xfrm rot="0">
            <a:off x="8711232" y="4667692"/>
            <a:ext cx="8668752" cy="1886569"/>
            <a:chOff x="0" y="0"/>
            <a:chExt cx="2252857" cy="490286"/>
          </a:xfrm>
        </p:grpSpPr>
        <p:sp>
          <p:nvSpPr>
            <p:cNvPr name="Freeform 31" id="31"/>
            <p:cNvSpPr/>
            <p:nvPr/>
          </p:nvSpPr>
          <p:spPr>
            <a:xfrm flipH="false" flipV="false" rot="0">
              <a:off x="0" y="0"/>
              <a:ext cx="2252857" cy="490286"/>
            </a:xfrm>
            <a:custGeom>
              <a:avLst/>
              <a:gdLst/>
              <a:ahLst/>
              <a:cxnLst/>
              <a:rect r="r" b="b" t="t" l="l"/>
              <a:pathLst>
                <a:path h="490286" w="2252857">
                  <a:moveTo>
                    <a:pt x="8931" y="0"/>
                  </a:moveTo>
                  <a:lnTo>
                    <a:pt x="2243926" y="0"/>
                  </a:lnTo>
                  <a:cubicBezTo>
                    <a:pt x="2246295" y="0"/>
                    <a:pt x="2248566" y="941"/>
                    <a:pt x="2250241" y="2616"/>
                  </a:cubicBezTo>
                  <a:cubicBezTo>
                    <a:pt x="2251916" y="4291"/>
                    <a:pt x="2252857" y="6562"/>
                    <a:pt x="2252857" y="8931"/>
                  </a:cubicBezTo>
                  <a:lnTo>
                    <a:pt x="2252857" y="481355"/>
                  </a:lnTo>
                  <a:cubicBezTo>
                    <a:pt x="2252857" y="486288"/>
                    <a:pt x="2248858" y="490286"/>
                    <a:pt x="2243926" y="490286"/>
                  </a:cubicBezTo>
                  <a:lnTo>
                    <a:pt x="8931" y="490286"/>
                  </a:lnTo>
                  <a:cubicBezTo>
                    <a:pt x="3998" y="490286"/>
                    <a:pt x="0" y="486288"/>
                    <a:pt x="0" y="481355"/>
                  </a:cubicBezTo>
                  <a:lnTo>
                    <a:pt x="0" y="8931"/>
                  </a:lnTo>
                  <a:cubicBezTo>
                    <a:pt x="0" y="3998"/>
                    <a:pt x="3998" y="0"/>
                    <a:pt x="8931" y="0"/>
                  </a:cubicBezTo>
                  <a:close/>
                </a:path>
              </a:pathLst>
            </a:custGeom>
            <a:solidFill>
              <a:srgbClr val="000000">
                <a:alpha val="0"/>
              </a:srgbClr>
            </a:solidFill>
            <a:ln w="47625" cap="sq">
              <a:solidFill>
                <a:srgbClr val="FF3131"/>
              </a:solidFill>
              <a:prstDash val="solid"/>
              <a:miter/>
            </a:ln>
          </p:spPr>
        </p:sp>
        <p:sp>
          <p:nvSpPr>
            <p:cNvPr name="TextBox 32" id="32"/>
            <p:cNvSpPr txBox="true"/>
            <p:nvPr/>
          </p:nvSpPr>
          <p:spPr>
            <a:xfrm>
              <a:off x="0" y="-28575"/>
              <a:ext cx="2252857" cy="518861"/>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1114424" y="3838043"/>
            <a:ext cx="6292066" cy="4218014"/>
          </a:xfrm>
          <a:custGeom>
            <a:avLst/>
            <a:gdLst/>
            <a:ahLst/>
            <a:cxnLst/>
            <a:rect r="r" b="b" t="t" l="l"/>
            <a:pathLst>
              <a:path h="4218014" w="6292066">
                <a:moveTo>
                  <a:pt x="0" y="0"/>
                </a:moveTo>
                <a:lnTo>
                  <a:pt x="6292065" y="0"/>
                </a:lnTo>
                <a:lnTo>
                  <a:pt x="6292065" y="4218015"/>
                </a:lnTo>
                <a:lnTo>
                  <a:pt x="0" y="4218015"/>
                </a:lnTo>
                <a:lnTo>
                  <a:pt x="0" y="0"/>
                </a:lnTo>
                <a:close/>
              </a:path>
            </a:pathLst>
          </a:custGeom>
          <a:blipFill>
            <a:blip r:embed="rId5"/>
            <a:stretch>
              <a:fillRect l="0" t="0" r="0" b="0"/>
            </a:stretch>
          </a:blipFill>
        </p:spPr>
      </p:sp>
      <p:sp>
        <p:nvSpPr>
          <p:cNvPr name="TextBox 34" id="34"/>
          <p:cNvSpPr txBox="true"/>
          <p:nvPr/>
        </p:nvSpPr>
        <p:spPr>
          <a:xfrm rot="0">
            <a:off x="1028700" y="1674038"/>
            <a:ext cx="4457035"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Nourd Bold"/>
              </a:rPr>
              <a:t>Stopword</a:t>
            </a:r>
          </a:p>
        </p:txBody>
      </p:sp>
      <p:sp>
        <p:nvSpPr>
          <p:cNvPr name="TextBox 35" id="35"/>
          <p:cNvSpPr txBox="true"/>
          <p:nvPr/>
        </p:nvSpPr>
        <p:spPr>
          <a:xfrm rot="0">
            <a:off x="2288323" y="8225866"/>
            <a:ext cx="3944268" cy="376094"/>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ea typeface="Noto Sans T Chinese Bold"/>
              </a:rPr>
              <a:t>容易影響情緒分類的停用詞</a:t>
            </a:r>
          </a:p>
        </p:txBody>
      </p:sp>
      <p:sp>
        <p:nvSpPr>
          <p:cNvPr name="TextBox 36" id="36"/>
          <p:cNvSpPr txBox="true"/>
          <p:nvPr/>
        </p:nvSpPr>
        <p:spPr>
          <a:xfrm rot="0">
            <a:off x="12619038" y="4003367"/>
            <a:ext cx="4529663" cy="386767"/>
          </a:xfrm>
          <a:prstGeom prst="rect">
            <a:avLst/>
          </a:prstGeom>
        </p:spPr>
        <p:txBody>
          <a:bodyPr anchor="t" rtlCol="false" tIns="0" lIns="0" bIns="0" rIns="0">
            <a:spAutoFit/>
          </a:bodyPr>
          <a:lstStyle/>
          <a:p>
            <a:pPr algn="ctr">
              <a:lnSpc>
                <a:spcPts val="3121"/>
              </a:lnSpc>
              <a:spcBef>
                <a:spcPct val="0"/>
              </a:spcBef>
            </a:pPr>
            <a:r>
              <a:rPr lang="en-US" sz="2229">
                <a:solidFill>
                  <a:srgbClr val="FF3131"/>
                </a:solidFill>
                <a:ea typeface="Noto Sans T Chinese Bold"/>
              </a:rPr>
              <a:t>將原句子過濾掉停用詞以及標點符號</a:t>
            </a:r>
          </a:p>
        </p:txBody>
      </p:sp>
      <p:sp>
        <p:nvSpPr>
          <p:cNvPr name="TextBox 37" id="37"/>
          <p:cNvSpPr txBox="true"/>
          <p:nvPr/>
        </p:nvSpPr>
        <p:spPr>
          <a:xfrm rot="0">
            <a:off x="9599681" y="9056465"/>
            <a:ext cx="6038714" cy="376094"/>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Noto Sans T Chinese Bold"/>
                <a:ea typeface="Noto Sans T Chinese Bold"/>
              </a:rPr>
              <a:t>設計  text_cleaning函式對句子做處理</a:t>
            </a:r>
          </a:p>
        </p:txBody>
      </p:sp>
      <p:grpSp>
        <p:nvGrpSpPr>
          <p:cNvPr name="Group 38" id="38"/>
          <p:cNvGrpSpPr/>
          <p:nvPr/>
        </p:nvGrpSpPr>
        <p:grpSpPr>
          <a:xfrm rot="0">
            <a:off x="8272419" y="3448075"/>
            <a:ext cx="3631615" cy="389968"/>
            <a:chOff x="0" y="0"/>
            <a:chExt cx="943793" cy="101346"/>
          </a:xfrm>
        </p:grpSpPr>
        <p:sp>
          <p:nvSpPr>
            <p:cNvPr name="Freeform 39" id="39"/>
            <p:cNvSpPr/>
            <p:nvPr/>
          </p:nvSpPr>
          <p:spPr>
            <a:xfrm flipH="false" flipV="false" rot="0">
              <a:off x="0" y="0"/>
              <a:ext cx="943793" cy="101346"/>
            </a:xfrm>
            <a:custGeom>
              <a:avLst/>
              <a:gdLst/>
              <a:ahLst/>
              <a:cxnLst/>
              <a:rect r="r" b="b" t="t" l="l"/>
              <a:pathLst>
                <a:path h="101346" w="943793">
                  <a:moveTo>
                    <a:pt x="21318" y="0"/>
                  </a:moveTo>
                  <a:lnTo>
                    <a:pt x="922475" y="0"/>
                  </a:lnTo>
                  <a:cubicBezTo>
                    <a:pt x="928129" y="0"/>
                    <a:pt x="933551" y="2246"/>
                    <a:pt x="937549" y="6244"/>
                  </a:cubicBezTo>
                  <a:cubicBezTo>
                    <a:pt x="941547" y="10242"/>
                    <a:pt x="943793" y="15664"/>
                    <a:pt x="943793" y="21318"/>
                  </a:cubicBezTo>
                  <a:lnTo>
                    <a:pt x="943793" y="80028"/>
                  </a:lnTo>
                  <a:cubicBezTo>
                    <a:pt x="943793" y="91802"/>
                    <a:pt x="934249" y="101346"/>
                    <a:pt x="922475" y="101346"/>
                  </a:cubicBezTo>
                  <a:lnTo>
                    <a:pt x="21318" y="101346"/>
                  </a:lnTo>
                  <a:cubicBezTo>
                    <a:pt x="15664" y="101346"/>
                    <a:pt x="10242" y="99100"/>
                    <a:pt x="6244" y="95102"/>
                  </a:cubicBezTo>
                  <a:cubicBezTo>
                    <a:pt x="2246" y="91104"/>
                    <a:pt x="0" y="85682"/>
                    <a:pt x="0" y="80028"/>
                  </a:cubicBezTo>
                  <a:lnTo>
                    <a:pt x="0" y="21318"/>
                  </a:lnTo>
                  <a:cubicBezTo>
                    <a:pt x="0" y="15664"/>
                    <a:pt x="2246" y="10242"/>
                    <a:pt x="6244" y="6244"/>
                  </a:cubicBezTo>
                  <a:cubicBezTo>
                    <a:pt x="10242" y="2246"/>
                    <a:pt x="15664" y="0"/>
                    <a:pt x="21318" y="0"/>
                  </a:cubicBezTo>
                  <a:close/>
                </a:path>
              </a:pathLst>
            </a:custGeom>
            <a:solidFill>
              <a:srgbClr val="000000">
                <a:alpha val="0"/>
              </a:srgbClr>
            </a:solidFill>
            <a:ln w="47625" cap="sq">
              <a:solidFill>
                <a:srgbClr val="002BE2"/>
              </a:solidFill>
              <a:prstDash val="solid"/>
              <a:miter/>
            </a:ln>
          </p:spPr>
        </p:sp>
        <p:sp>
          <p:nvSpPr>
            <p:cNvPr name="TextBox 40" id="40"/>
            <p:cNvSpPr txBox="true"/>
            <p:nvPr/>
          </p:nvSpPr>
          <p:spPr>
            <a:xfrm>
              <a:off x="0" y="-28575"/>
              <a:ext cx="943793" cy="129921"/>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1149199" y="2643503"/>
            <a:ext cx="3480866" cy="386767"/>
          </a:xfrm>
          <a:prstGeom prst="rect">
            <a:avLst/>
          </a:prstGeom>
        </p:spPr>
        <p:txBody>
          <a:bodyPr anchor="t" rtlCol="false" tIns="0" lIns="0" bIns="0" rIns="0">
            <a:spAutoFit/>
          </a:bodyPr>
          <a:lstStyle/>
          <a:p>
            <a:pPr algn="ctr">
              <a:lnSpc>
                <a:spcPts val="3121"/>
              </a:lnSpc>
              <a:spcBef>
                <a:spcPct val="0"/>
              </a:spcBef>
            </a:pPr>
            <a:r>
              <a:rPr lang="en-US" sz="2229">
                <a:solidFill>
                  <a:srgbClr val="002BE2"/>
                </a:solidFill>
                <a:latin typeface="Noto Sans T Chinese Bold"/>
                <a:ea typeface="Noto Sans T Chinese Bold"/>
              </a:rPr>
              <a:t>使用steamer 進行提詞幹取</a:t>
            </a:r>
          </a:p>
        </p:txBody>
      </p:sp>
      <p:sp>
        <p:nvSpPr>
          <p:cNvPr name="TextBox 42" id="42"/>
          <p:cNvSpPr txBox="true"/>
          <p:nvPr/>
        </p:nvSpPr>
        <p:spPr>
          <a:xfrm rot="0">
            <a:off x="17259300" y="9191625"/>
            <a:ext cx="299219"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9</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4CDDDB"/>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0"/>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結論</a:t>
              </a:r>
            </a:p>
          </p:txBody>
        </p:sp>
      </p:grpSp>
      <p:sp>
        <p:nvSpPr>
          <p:cNvPr name="Freeform 23" id="23"/>
          <p:cNvSpPr/>
          <p:nvPr/>
        </p:nvSpPr>
        <p:spPr>
          <a:xfrm flipH="false" flipV="false" rot="-5400000">
            <a:off x="-3683567" y="6383972"/>
            <a:ext cx="8964139" cy="9613018"/>
          </a:xfrm>
          <a:custGeom>
            <a:avLst/>
            <a:gdLst/>
            <a:ahLst/>
            <a:cxnLst/>
            <a:rect r="r" b="b" t="t" l="l"/>
            <a:pathLst>
              <a:path h="9613018" w="8964139">
                <a:moveTo>
                  <a:pt x="0" y="0"/>
                </a:moveTo>
                <a:lnTo>
                  <a:pt x="8964139" y="0"/>
                </a:lnTo>
                <a:lnTo>
                  <a:pt x="8964139" y="9613018"/>
                </a:lnTo>
                <a:lnTo>
                  <a:pt x="0" y="9613018"/>
                </a:lnTo>
                <a:lnTo>
                  <a:pt x="0" y="0"/>
                </a:lnTo>
                <a:close/>
              </a:path>
            </a:pathLst>
          </a:custGeom>
          <a:blipFill>
            <a:blip r:embed="rId3">
              <a:alphaModFix amt="43999"/>
            </a:blip>
            <a:stretch>
              <a:fillRect l="0" t="0" r="0" b="0"/>
            </a:stretch>
          </a:blipFill>
        </p:spPr>
      </p:sp>
      <p:grpSp>
        <p:nvGrpSpPr>
          <p:cNvPr name="Group 24" id="24"/>
          <p:cNvGrpSpPr/>
          <p:nvPr/>
        </p:nvGrpSpPr>
        <p:grpSpPr>
          <a:xfrm rot="0">
            <a:off x="13629864" y="5666"/>
            <a:ext cx="4658136" cy="1023034"/>
            <a:chOff x="0" y="0"/>
            <a:chExt cx="6210848" cy="1364045"/>
          </a:xfrm>
        </p:grpSpPr>
        <p:grpSp>
          <p:nvGrpSpPr>
            <p:cNvPr name="Group 25" id="25"/>
            <p:cNvGrpSpPr/>
            <p:nvPr/>
          </p:nvGrpSpPr>
          <p:grpSpPr>
            <a:xfrm rot="0">
              <a:off x="0" y="0"/>
              <a:ext cx="6210848" cy="1364045"/>
              <a:chOff x="0" y="0"/>
              <a:chExt cx="1623836" cy="356632"/>
            </a:xfrm>
          </p:grpSpPr>
          <p:sp>
            <p:nvSpPr>
              <p:cNvPr name="Freeform 26" id="26"/>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7" id="27"/>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8" id="28"/>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9" id="29"/>
          <p:cNvSpPr/>
          <p:nvPr/>
        </p:nvSpPr>
        <p:spPr>
          <a:xfrm flipH="false" flipV="false" rot="0">
            <a:off x="1678512" y="3055362"/>
            <a:ext cx="14155077" cy="6202938"/>
          </a:xfrm>
          <a:custGeom>
            <a:avLst/>
            <a:gdLst/>
            <a:ahLst/>
            <a:cxnLst/>
            <a:rect r="r" b="b" t="t" l="l"/>
            <a:pathLst>
              <a:path h="6202938" w="14155077">
                <a:moveTo>
                  <a:pt x="0" y="0"/>
                </a:moveTo>
                <a:lnTo>
                  <a:pt x="14155077" y="0"/>
                </a:lnTo>
                <a:lnTo>
                  <a:pt x="14155077" y="6202938"/>
                </a:lnTo>
                <a:lnTo>
                  <a:pt x="0" y="6202938"/>
                </a:lnTo>
                <a:lnTo>
                  <a:pt x="0" y="0"/>
                </a:lnTo>
                <a:close/>
              </a:path>
            </a:pathLst>
          </a:custGeom>
          <a:blipFill>
            <a:blip r:embed="rId4"/>
            <a:stretch>
              <a:fillRect l="0" t="0" r="0" b="0"/>
            </a:stretch>
          </a:blipFill>
        </p:spPr>
      </p:sp>
      <p:grpSp>
        <p:nvGrpSpPr>
          <p:cNvPr name="Group 30" id="30"/>
          <p:cNvGrpSpPr/>
          <p:nvPr/>
        </p:nvGrpSpPr>
        <p:grpSpPr>
          <a:xfrm rot="0">
            <a:off x="2690253" y="3055362"/>
            <a:ext cx="5364488" cy="6202938"/>
            <a:chOff x="0" y="0"/>
            <a:chExt cx="1412869" cy="1633696"/>
          </a:xfrm>
        </p:grpSpPr>
        <p:sp>
          <p:nvSpPr>
            <p:cNvPr name="Freeform 31" id="31"/>
            <p:cNvSpPr/>
            <p:nvPr/>
          </p:nvSpPr>
          <p:spPr>
            <a:xfrm flipH="false" flipV="false" rot="0">
              <a:off x="0" y="0"/>
              <a:ext cx="1412869" cy="1633695"/>
            </a:xfrm>
            <a:custGeom>
              <a:avLst/>
              <a:gdLst/>
              <a:ahLst/>
              <a:cxnLst/>
              <a:rect r="r" b="b" t="t" l="l"/>
              <a:pathLst>
                <a:path h="1633695" w="1412869">
                  <a:moveTo>
                    <a:pt x="14432" y="0"/>
                  </a:moveTo>
                  <a:lnTo>
                    <a:pt x="1398438" y="0"/>
                  </a:lnTo>
                  <a:cubicBezTo>
                    <a:pt x="1402265" y="0"/>
                    <a:pt x="1405936" y="1520"/>
                    <a:pt x="1408642" y="4227"/>
                  </a:cubicBezTo>
                  <a:cubicBezTo>
                    <a:pt x="1411349" y="6933"/>
                    <a:pt x="1412869" y="10604"/>
                    <a:pt x="1412869" y="14432"/>
                  </a:cubicBezTo>
                  <a:lnTo>
                    <a:pt x="1412869" y="1619264"/>
                  </a:lnTo>
                  <a:cubicBezTo>
                    <a:pt x="1412869" y="1623091"/>
                    <a:pt x="1411349" y="1626762"/>
                    <a:pt x="1408642" y="1629469"/>
                  </a:cubicBezTo>
                  <a:cubicBezTo>
                    <a:pt x="1405936" y="1632175"/>
                    <a:pt x="1402265" y="1633695"/>
                    <a:pt x="1398438" y="1633695"/>
                  </a:cubicBezTo>
                  <a:lnTo>
                    <a:pt x="14432" y="1633695"/>
                  </a:lnTo>
                  <a:cubicBezTo>
                    <a:pt x="10604" y="1633695"/>
                    <a:pt x="6933" y="1632175"/>
                    <a:pt x="4227" y="1629469"/>
                  </a:cubicBezTo>
                  <a:cubicBezTo>
                    <a:pt x="1520" y="1626762"/>
                    <a:pt x="0" y="1623091"/>
                    <a:pt x="0" y="1619264"/>
                  </a:cubicBezTo>
                  <a:lnTo>
                    <a:pt x="0" y="14432"/>
                  </a:lnTo>
                  <a:cubicBezTo>
                    <a:pt x="0" y="10604"/>
                    <a:pt x="1520" y="6933"/>
                    <a:pt x="4227" y="4227"/>
                  </a:cubicBezTo>
                  <a:cubicBezTo>
                    <a:pt x="6933" y="1520"/>
                    <a:pt x="10604" y="0"/>
                    <a:pt x="14432" y="0"/>
                  </a:cubicBezTo>
                  <a:close/>
                </a:path>
              </a:pathLst>
            </a:custGeom>
            <a:solidFill>
              <a:srgbClr val="000000">
                <a:alpha val="0"/>
              </a:srgbClr>
            </a:solidFill>
            <a:ln w="76200" cap="sq">
              <a:solidFill>
                <a:srgbClr val="FF3131"/>
              </a:solidFill>
              <a:prstDash val="solid"/>
              <a:miter/>
            </a:ln>
          </p:spPr>
        </p:sp>
        <p:sp>
          <p:nvSpPr>
            <p:cNvPr name="TextBox 32" id="32"/>
            <p:cNvSpPr txBox="true"/>
            <p:nvPr/>
          </p:nvSpPr>
          <p:spPr>
            <a:xfrm>
              <a:off x="0" y="-28575"/>
              <a:ext cx="1412869" cy="1662271"/>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0191196" y="3055362"/>
            <a:ext cx="5642393" cy="6202938"/>
            <a:chOff x="0" y="0"/>
            <a:chExt cx="1486062" cy="1633696"/>
          </a:xfrm>
        </p:grpSpPr>
        <p:sp>
          <p:nvSpPr>
            <p:cNvPr name="Freeform 34" id="34"/>
            <p:cNvSpPr/>
            <p:nvPr/>
          </p:nvSpPr>
          <p:spPr>
            <a:xfrm flipH="false" flipV="false" rot="0">
              <a:off x="0" y="0"/>
              <a:ext cx="1486062" cy="1633695"/>
            </a:xfrm>
            <a:custGeom>
              <a:avLst/>
              <a:gdLst/>
              <a:ahLst/>
              <a:cxnLst/>
              <a:rect r="r" b="b" t="t" l="l"/>
              <a:pathLst>
                <a:path h="1633695" w="1486062">
                  <a:moveTo>
                    <a:pt x="13721" y="0"/>
                  </a:moveTo>
                  <a:lnTo>
                    <a:pt x="1472342" y="0"/>
                  </a:lnTo>
                  <a:cubicBezTo>
                    <a:pt x="1479919" y="0"/>
                    <a:pt x="1486062" y="6143"/>
                    <a:pt x="1486062" y="13721"/>
                  </a:cubicBezTo>
                  <a:lnTo>
                    <a:pt x="1486062" y="1619974"/>
                  </a:lnTo>
                  <a:cubicBezTo>
                    <a:pt x="1486062" y="1623613"/>
                    <a:pt x="1484617" y="1627103"/>
                    <a:pt x="1482044" y="1629677"/>
                  </a:cubicBezTo>
                  <a:cubicBezTo>
                    <a:pt x="1479471" y="1632250"/>
                    <a:pt x="1475981" y="1633695"/>
                    <a:pt x="1472342" y="1633695"/>
                  </a:cubicBezTo>
                  <a:lnTo>
                    <a:pt x="13721" y="1633695"/>
                  </a:lnTo>
                  <a:cubicBezTo>
                    <a:pt x="10082" y="1633695"/>
                    <a:pt x="6592" y="1632250"/>
                    <a:pt x="4019" y="1629677"/>
                  </a:cubicBezTo>
                  <a:cubicBezTo>
                    <a:pt x="1446" y="1627103"/>
                    <a:pt x="0" y="1623613"/>
                    <a:pt x="0" y="1619974"/>
                  </a:cubicBezTo>
                  <a:lnTo>
                    <a:pt x="0" y="13721"/>
                  </a:lnTo>
                  <a:cubicBezTo>
                    <a:pt x="0" y="10082"/>
                    <a:pt x="1446" y="6592"/>
                    <a:pt x="4019" y="4019"/>
                  </a:cubicBezTo>
                  <a:cubicBezTo>
                    <a:pt x="6592" y="1446"/>
                    <a:pt x="10082" y="0"/>
                    <a:pt x="13721" y="0"/>
                  </a:cubicBezTo>
                  <a:close/>
                </a:path>
              </a:pathLst>
            </a:custGeom>
            <a:solidFill>
              <a:srgbClr val="000000">
                <a:alpha val="0"/>
              </a:srgbClr>
            </a:solidFill>
            <a:ln w="76200" cap="sq">
              <a:solidFill>
                <a:srgbClr val="FF3131"/>
              </a:solidFill>
              <a:prstDash val="solid"/>
              <a:miter/>
            </a:ln>
          </p:spPr>
        </p:sp>
        <p:sp>
          <p:nvSpPr>
            <p:cNvPr name="TextBox 35" id="35"/>
            <p:cNvSpPr txBox="true"/>
            <p:nvPr/>
          </p:nvSpPr>
          <p:spPr>
            <a:xfrm>
              <a:off x="0" y="-28575"/>
              <a:ext cx="1486062" cy="1662271"/>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6080181" y="9496583"/>
            <a:ext cx="5351740" cy="274395"/>
          </a:xfrm>
          <a:prstGeom prst="rect">
            <a:avLst/>
          </a:prstGeom>
        </p:spPr>
        <p:txBody>
          <a:bodyPr anchor="t" rtlCol="false" tIns="0" lIns="0" bIns="0" rIns="0">
            <a:spAutoFit/>
          </a:bodyPr>
          <a:lstStyle/>
          <a:p>
            <a:pPr algn="ctr">
              <a:lnSpc>
                <a:spcPts val="2230"/>
              </a:lnSpc>
              <a:spcBef>
                <a:spcPct val="0"/>
              </a:spcBef>
            </a:pPr>
            <a:r>
              <a:rPr lang="en-US" sz="1858">
                <a:solidFill>
                  <a:srgbClr val="FFFFFF"/>
                </a:solidFill>
                <a:latin typeface="DM Sans Bold"/>
                <a:ea typeface="DM Sans Bold"/>
              </a:rPr>
              <a:t>經過 text_cleaning函式的處理</a:t>
            </a:r>
          </a:p>
        </p:txBody>
      </p:sp>
      <p:sp>
        <p:nvSpPr>
          <p:cNvPr name="Freeform 37" id="37"/>
          <p:cNvSpPr/>
          <p:nvPr/>
        </p:nvSpPr>
        <p:spPr>
          <a:xfrm flipH="true" flipV="false" rot="-10800000">
            <a:off x="8445562" y="5893396"/>
            <a:ext cx="1354812" cy="965947"/>
          </a:xfrm>
          <a:custGeom>
            <a:avLst/>
            <a:gdLst/>
            <a:ahLst/>
            <a:cxnLst/>
            <a:rect r="r" b="b" t="t" l="l"/>
            <a:pathLst>
              <a:path h="965947" w="1354812">
                <a:moveTo>
                  <a:pt x="1354812" y="0"/>
                </a:moveTo>
                <a:lnTo>
                  <a:pt x="0" y="0"/>
                </a:lnTo>
                <a:lnTo>
                  <a:pt x="0" y="965947"/>
                </a:lnTo>
                <a:lnTo>
                  <a:pt x="1354812" y="965947"/>
                </a:lnTo>
                <a:lnTo>
                  <a:pt x="135481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8" id="38"/>
          <p:cNvSpPr txBox="true"/>
          <p:nvPr/>
        </p:nvSpPr>
        <p:spPr>
          <a:xfrm rot="0">
            <a:off x="17109691" y="9191625"/>
            <a:ext cx="598438"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10</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4CDDDB"/>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5666"/>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3" id="2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sp>
        <p:nvSpPr>
          <p:cNvPr name="Freeform 24" id="24"/>
          <p:cNvSpPr/>
          <p:nvPr/>
        </p:nvSpPr>
        <p:spPr>
          <a:xfrm flipH="false" flipV="false" rot="0">
            <a:off x="1028700" y="3231921"/>
            <a:ext cx="12687115" cy="6026379"/>
          </a:xfrm>
          <a:custGeom>
            <a:avLst/>
            <a:gdLst/>
            <a:ahLst/>
            <a:cxnLst/>
            <a:rect r="r" b="b" t="t" l="l"/>
            <a:pathLst>
              <a:path h="6026379" w="12687115">
                <a:moveTo>
                  <a:pt x="0" y="0"/>
                </a:moveTo>
                <a:lnTo>
                  <a:pt x="12687115" y="0"/>
                </a:lnTo>
                <a:lnTo>
                  <a:pt x="12687115" y="6026379"/>
                </a:lnTo>
                <a:lnTo>
                  <a:pt x="0" y="6026379"/>
                </a:lnTo>
                <a:lnTo>
                  <a:pt x="0" y="0"/>
                </a:lnTo>
                <a:close/>
              </a:path>
            </a:pathLst>
          </a:custGeom>
          <a:blipFill>
            <a:blip r:embed="rId4"/>
            <a:stretch>
              <a:fillRect l="0" t="0" r="0" b="0"/>
            </a:stretch>
          </a:blipFill>
        </p:spPr>
      </p:sp>
      <p:sp>
        <p:nvSpPr>
          <p:cNvPr name="TextBox 25" id="25"/>
          <p:cNvSpPr txBox="true"/>
          <p:nvPr/>
        </p:nvSpPr>
        <p:spPr>
          <a:xfrm rot="0">
            <a:off x="1028700" y="1819892"/>
            <a:ext cx="4457035"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Nourd Bold"/>
              </a:rPr>
              <a:t>LSTM</a:t>
            </a:r>
          </a:p>
        </p:txBody>
      </p:sp>
      <p:grpSp>
        <p:nvGrpSpPr>
          <p:cNvPr name="Group 26" id="26"/>
          <p:cNvGrpSpPr/>
          <p:nvPr/>
        </p:nvGrpSpPr>
        <p:grpSpPr>
          <a:xfrm rot="0">
            <a:off x="1127519" y="4358526"/>
            <a:ext cx="3264973" cy="309958"/>
            <a:chOff x="0" y="0"/>
            <a:chExt cx="859911" cy="81635"/>
          </a:xfrm>
        </p:grpSpPr>
        <p:sp>
          <p:nvSpPr>
            <p:cNvPr name="Freeform 27" id="27"/>
            <p:cNvSpPr/>
            <p:nvPr/>
          </p:nvSpPr>
          <p:spPr>
            <a:xfrm flipH="false" flipV="false" rot="0">
              <a:off x="0" y="0"/>
              <a:ext cx="859911" cy="81635"/>
            </a:xfrm>
            <a:custGeom>
              <a:avLst/>
              <a:gdLst/>
              <a:ahLst/>
              <a:cxnLst/>
              <a:rect r="r" b="b" t="t" l="l"/>
              <a:pathLst>
                <a:path h="81635" w="859911">
                  <a:moveTo>
                    <a:pt x="23712" y="0"/>
                  </a:moveTo>
                  <a:lnTo>
                    <a:pt x="836199" y="0"/>
                  </a:lnTo>
                  <a:cubicBezTo>
                    <a:pt x="849294" y="0"/>
                    <a:pt x="859911" y="10616"/>
                    <a:pt x="859911" y="23712"/>
                  </a:cubicBezTo>
                  <a:lnTo>
                    <a:pt x="859911" y="57923"/>
                  </a:lnTo>
                  <a:cubicBezTo>
                    <a:pt x="859911" y="64212"/>
                    <a:pt x="857412" y="70243"/>
                    <a:pt x="852966" y="74690"/>
                  </a:cubicBezTo>
                  <a:cubicBezTo>
                    <a:pt x="848519" y="79137"/>
                    <a:pt x="842487" y="81635"/>
                    <a:pt x="836199" y="81635"/>
                  </a:cubicBezTo>
                  <a:lnTo>
                    <a:pt x="23712" y="81635"/>
                  </a:lnTo>
                  <a:cubicBezTo>
                    <a:pt x="17423" y="81635"/>
                    <a:pt x="11392" y="79137"/>
                    <a:pt x="6945" y="74690"/>
                  </a:cubicBezTo>
                  <a:cubicBezTo>
                    <a:pt x="2498" y="70243"/>
                    <a:pt x="0" y="64212"/>
                    <a:pt x="0" y="57923"/>
                  </a:cubicBezTo>
                  <a:lnTo>
                    <a:pt x="0" y="23712"/>
                  </a:lnTo>
                  <a:cubicBezTo>
                    <a:pt x="0" y="17423"/>
                    <a:pt x="2498" y="11392"/>
                    <a:pt x="6945" y="6945"/>
                  </a:cubicBezTo>
                  <a:cubicBezTo>
                    <a:pt x="11392" y="2498"/>
                    <a:pt x="17423" y="0"/>
                    <a:pt x="23712" y="0"/>
                  </a:cubicBezTo>
                  <a:close/>
                </a:path>
              </a:pathLst>
            </a:custGeom>
            <a:solidFill>
              <a:srgbClr val="000000">
                <a:alpha val="0"/>
              </a:srgbClr>
            </a:solidFill>
            <a:ln w="47625" cap="sq">
              <a:solidFill>
                <a:srgbClr val="FF3131"/>
              </a:solidFill>
              <a:prstDash val="solid"/>
              <a:miter/>
            </a:ln>
          </p:spPr>
        </p:sp>
        <p:sp>
          <p:nvSpPr>
            <p:cNvPr name="TextBox 28" id="28"/>
            <p:cNvSpPr txBox="true"/>
            <p:nvPr/>
          </p:nvSpPr>
          <p:spPr>
            <a:xfrm>
              <a:off x="0" y="-28575"/>
              <a:ext cx="859911" cy="11021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4717733" y="4320426"/>
            <a:ext cx="2234952" cy="372745"/>
          </a:xfrm>
          <a:prstGeom prst="rect">
            <a:avLst/>
          </a:prstGeom>
        </p:spPr>
        <p:txBody>
          <a:bodyPr anchor="t" rtlCol="false" tIns="0" lIns="0" bIns="0" rIns="0">
            <a:spAutoFit/>
          </a:bodyPr>
          <a:lstStyle/>
          <a:p>
            <a:pPr algn="ctr">
              <a:lnSpc>
                <a:spcPts val="3079"/>
              </a:lnSpc>
              <a:spcBef>
                <a:spcPct val="0"/>
              </a:spcBef>
            </a:pPr>
            <a:r>
              <a:rPr lang="en-US" sz="2199">
                <a:solidFill>
                  <a:srgbClr val="FF3131"/>
                </a:solidFill>
                <a:ea typeface="Noto Sans T Chinese Bold"/>
              </a:rPr>
              <a:t>防止過擬合的情形</a:t>
            </a:r>
          </a:p>
        </p:txBody>
      </p:sp>
      <p:grpSp>
        <p:nvGrpSpPr>
          <p:cNvPr name="Group 30" id="30"/>
          <p:cNvGrpSpPr/>
          <p:nvPr/>
        </p:nvGrpSpPr>
        <p:grpSpPr>
          <a:xfrm rot="0">
            <a:off x="1117994" y="5299066"/>
            <a:ext cx="5825165" cy="433552"/>
            <a:chOff x="0" y="0"/>
            <a:chExt cx="1534200" cy="114187"/>
          </a:xfrm>
        </p:grpSpPr>
        <p:sp>
          <p:nvSpPr>
            <p:cNvPr name="Freeform 31" id="31"/>
            <p:cNvSpPr/>
            <p:nvPr/>
          </p:nvSpPr>
          <p:spPr>
            <a:xfrm flipH="false" flipV="false" rot="0">
              <a:off x="0" y="0"/>
              <a:ext cx="1534200" cy="114187"/>
            </a:xfrm>
            <a:custGeom>
              <a:avLst/>
              <a:gdLst/>
              <a:ahLst/>
              <a:cxnLst/>
              <a:rect r="r" b="b" t="t" l="l"/>
              <a:pathLst>
                <a:path h="114187" w="1534200">
                  <a:moveTo>
                    <a:pt x="13290" y="0"/>
                  </a:moveTo>
                  <a:lnTo>
                    <a:pt x="1520909" y="0"/>
                  </a:lnTo>
                  <a:cubicBezTo>
                    <a:pt x="1528250" y="0"/>
                    <a:pt x="1534200" y="5950"/>
                    <a:pt x="1534200" y="13290"/>
                  </a:cubicBezTo>
                  <a:lnTo>
                    <a:pt x="1534200" y="100896"/>
                  </a:lnTo>
                  <a:cubicBezTo>
                    <a:pt x="1534200" y="108236"/>
                    <a:pt x="1528250" y="114187"/>
                    <a:pt x="1520909" y="114187"/>
                  </a:cubicBezTo>
                  <a:lnTo>
                    <a:pt x="13290" y="114187"/>
                  </a:lnTo>
                  <a:cubicBezTo>
                    <a:pt x="9766" y="114187"/>
                    <a:pt x="6385" y="112786"/>
                    <a:pt x="3893" y="110294"/>
                  </a:cubicBezTo>
                  <a:cubicBezTo>
                    <a:pt x="1400" y="107801"/>
                    <a:pt x="0" y="104421"/>
                    <a:pt x="0" y="100896"/>
                  </a:cubicBezTo>
                  <a:lnTo>
                    <a:pt x="0" y="13290"/>
                  </a:lnTo>
                  <a:cubicBezTo>
                    <a:pt x="0" y="5950"/>
                    <a:pt x="5950" y="0"/>
                    <a:pt x="13290" y="0"/>
                  </a:cubicBezTo>
                  <a:close/>
                </a:path>
              </a:pathLst>
            </a:custGeom>
            <a:solidFill>
              <a:srgbClr val="000000">
                <a:alpha val="0"/>
              </a:srgbClr>
            </a:solidFill>
            <a:ln w="47625" cap="sq">
              <a:solidFill>
                <a:srgbClr val="FCCB1E"/>
              </a:solidFill>
              <a:prstDash val="solid"/>
              <a:miter/>
            </a:ln>
          </p:spPr>
        </p:sp>
        <p:sp>
          <p:nvSpPr>
            <p:cNvPr name="TextBox 32" id="32"/>
            <p:cNvSpPr txBox="true"/>
            <p:nvPr/>
          </p:nvSpPr>
          <p:spPr>
            <a:xfrm>
              <a:off x="0" y="-28575"/>
              <a:ext cx="1534200" cy="142762"/>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7152679" y="5299066"/>
            <a:ext cx="5028754" cy="372745"/>
          </a:xfrm>
          <a:prstGeom prst="rect">
            <a:avLst/>
          </a:prstGeom>
        </p:spPr>
        <p:txBody>
          <a:bodyPr anchor="t" rtlCol="false" tIns="0" lIns="0" bIns="0" rIns="0">
            <a:spAutoFit/>
          </a:bodyPr>
          <a:lstStyle/>
          <a:p>
            <a:pPr algn="ctr">
              <a:lnSpc>
                <a:spcPts val="3079"/>
              </a:lnSpc>
              <a:spcBef>
                <a:spcPct val="0"/>
              </a:spcBef>
            </a:pPr>
            <a:r>
              <a:rPr lang="en-US" sz="2199">
                <a:solidFill>
                  <a:srgbClr val="FCCB1E"/>
                </a:solidFill>
                <a:ea typeface="Noto Sans T Chinese Bold"/>
              </a:rPr>
              <a:t>可以在不過度複雜的情況下捕捉一些特徵</a:t>
            </a:r>
          </a:p>
        </p:txBody>
      </p:sp>
      <p:grpSp>
        <p:nvGrpSpPr>
          <p:cNvPr name="Group 34" id="34"/>
          <p:cNvGrpSpPr/>
          <p:nvPr/>
        </p:nvGrpSpPr>
        <p:grpSpPr>
          <a:xfrm rot="0">
            <a:off x="1117994" y="5999759"/>
            <a:ext cx="5825165" cy="433552"/>
            <a:chOff x="0" y="0"/>
            <a:chExt cx="1534200" cy="114187"/>
          </a:xfrm>
        </p:grpSpPr>
        <p:sp>
          <p:nvSpPr>
            <p:cNvPr name="Freeform 35" id="35"/>
            <p:cNvSpPr/>
            <p:nvPr/>
          </p:nvSpPr>
          <p:spPr>
            <a:xfrm flipH="false" flipV="false" rot="0">
              <a:off x="0" y="0"/>
              <a:ext cx="1534200" cy="114187"/>
            </a:xfrm>
            <a:custGeom>
              <a:avLst/>
              <a:gdLst/>
              <a:ahLst/>
              <a:cxnLst/>
              <a:rect r="r" b="b" t="t" l="l"/>
              <a:pathLst>
                <a:path h="114187" w="1534200">
                  <a:moveTo>
                    <a:pt x="13290" y="0"/>
                  </a:moveTo>
                  <a:lnTo>
                    <a:pt x="1520909" y="0"/>
                  </a:lnTo>
                  <a:cubicBezTo>
                    <a:pt x="1528250" y="0"/>
                    <a:pt x="1534200" y="5950"/>
                    <a:pt x="1534200" y="13290"/>
                  </a:cubicBezTo>
                  <a:lnTo>
                    <a:pt x="1534200" y="100896"/>
                  </a:lnTo>
                  <a:cubicBezTo>
                    <a:pt x="1534200" y="108236"/>
                    <a:pt x="1528250" y="114187"/>
                    <a:pt x="1520909" y="114187"/>
                  </a:cubicBezTo>
                  <a:lnTo>
                    <a:pt x="13290" y="114187"/>
                  </a:lnTo>
                  <a:cubicBezTo>
                    <a:pt x="9766" y="114187"/>
                    <a:pt x="6385" y="112786"/>
                    <a:pt x="3893" y="110294"/>
                  </a:cubicBezTo>
                  <a:cubicBezTo>
                    <a:pt x="1400" y="107801"/>
                    <a:pt x="0" y="104421"/>
                    <a:pt x="0" y="100896"/>
                  </a:cubicBezTo>
                  <a:lnTo>
                    <a:pt x="0" y="13290"/>
                  </a:lnTo>
                  <a:cubicBezTo>
                    <a:pt x="0" y="5950"/>
                    <a:pt x="5950" y="0"/>
                    <a:pt x="13290" y="0"/>
                  </a:cubicBezTo>
                  <a:close/>
                </a:path>
              </a:pathLst>
            </a:custGeom>
            <a:solidFill>
              <a:srgbClr val="000000">
                <a:alpha val="0"/>
              </a:srgbClr>
            </a:solidFill>
            <a:ln w="47625" cap="sq">
              <a:solidFill>
                <a:srgbClr val="FCCB1E"/>
              </a:solidFill>
              <a:prstDash val="solid"/>
              <a:miter/>
            </a:ln>
          </p:spPr>
        </p:sp>
        <p:sp>
          <p:nvSpPr>
            <p:cNvPr name="TextBox 36" id="36"/>
            <p:cNvSpPr txBox="true"/>
            <p:nvPr/>
          </p:nvSpPr>
          <p:spPr>
            <a:xfrm>
              <a:off x="0" y="-28575"/>
              <a:ext cx="1534200" cy="142762"/>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7152679" y="5961659"/>
            <a:ext cx="2120205" cy="372745"/>
          </a:xfrm>
          <a:prstGeom prst="rect">
            <a:avLst/>
          </a:prstGeom>
        </p:spPr>
        <p:txBody>
          <a:bodyPr anchor="t" rtlCol="false" tIns="0" lIns="0" bIns="0" rIns="0">
            <a:spAutoFit/>
          </a:bodyPr>
          <a:lstStyle/>
          <a:p>
            <a:pPr algn="ctr">
              <a:lnSpc>
                <a:spcPts val="3079"/>
              </a:lnSpc>
              <a:spcBef>
                <a:spcPct val="0"/>
              </a:spcBef>
            </a:pPr>
            <a:r>
              <a:rPr lang="en-US" sz="2199">
                <a:solidFill>
                  <a:srgbClr val="FCCB1E"/>
                </a:solidFill>
                <a:latin typeface="Noto Sans T Chinese Bold"/>
                <a:ea typeface="Noto Sans T Chinese Bold"/>
              </a:rPr>
              <a:t>分為6個情感類別</a:t>
            </a:r>
          </a:p>
        </p:txBody>
      </p:sp>
      <p:grpSp>
        <p:nvGrpSpPr>
          <p:cNvPr name="Group 38" id="38"/>
          <p:cNvGrpSpPr/>
          <p:nvPr/>
        </p:nvGrpSpPr>
        <p:grpSpPr>
          <a:xfrm rot="0">
            <a:off x="1117994" y="7646250"/>
            <a:ext cx="7741544" cy="770835"/>
            <a:chOff x="0" y="0"/>
            <a:chExt cx="2038925" cy="203018"/>
          </a:xfrm>
        </p:grpSpPr>
        <p:sp>
          <p:nvSpPr>
            <p:cNvPr name="Freeform 39" id="39"/>
            <p:cNvSpPr/>
            <p:nvPr/>
          </p:nvSpPr>
          <p:spPr>
            <a:xfrm flipH="false" flipV="false" rot="0">
              <a:off x="0" y="0"/>
              <a:ext cx="2038925" cy="203018"/>
            </a:xfrm>
            <a:custGeom>
              <a:avLst/>
              <a:gdLst/>
              <a:ahLst/>
              <a:cxnLst/>
              <a:rect r="r" b="b" t="t" l="l"/>
              <a:pathLst>
                <a:path h="203018" w="2038925">
                  <a:moveTo>
                    <a:pt x="10000" y="0"/>
                  </a:moveTo>
                  <a:lnTo>
                    <a:pt x="2028925" y="0"/>
                  </a:lnTo>
                  <a:cubicBezTo>
                    <a:pt x="2031577" y="0"/>
                    <a:pt x="2034121" y="1054"/>
                    <a:pt x="2035996" y="2929"/>
                  </a:cubicBezTo>
                  <a:cubicBezTo>
                    <a:pt x="2037872" y="4805"/>
                    <a:pt x="2038925" y="7348"/>
                    <a:pt x="2038925" y="10000"/>
                  </a:cubicBezTo>
                  <a:lnTo>
                    <a:pt x="2038925" y="193018"/>
                  </a:lnTo>
                  <a:cubicBezTo>
                    <a:pt x="2038925" y="195670"/>
                    <a:pt x="2037872" y="198214"/>
                    <a:pt x="2035996" y="200089"/>
                  </a:cubicBezTo>
                  <a:cubicBezTo>
                    <a:pt x="2034121" y="201965"/>
                    <a:pt x="2031577" y="203018"/>
                    <a:pt x="2028925" y="203018"/>
                  </a:cubicBezTo>
                  <a:lnTo>
                    <a:pt x="10000" y="203018"/>
                  </a:lnTo>
                  <a:cubicBezTo>
                    <a:pt x="7348" y="203018"/>
                    <a:pt x="4805" y="201965"/>
                    <a:pt x="2929" y="200089"/>
                  </a:cubicBezTo>
                  <a:cubicBezTo>
                    <a:pt x="1054" y="198214"/>
                    <a:pt x="0" y="195670"/>
                    <a:pt x="0" y="193018"/>
                  </a:cubicBezTo>
                  <a:lnTo>
                    <a:pt x="0" y="10000"/>
                  </a:lnTo>
                  <a:cubicBezTo>
                    <a:pt x="0" y="7348"/>
                    <a:pt x="1054" y="4805"/>
                    <a:pt x="2929" y="2929"/>
                  </a:cubicBezTo>
                  <a:cubicBezTo>
                    <a:pt x="4805" y="1054"/>
                    <a:pt x="7348" y="0"/>
                    <a:pt x="10000" y="0"/>
                  </a:cubicBezTo>
                  <a:close/>
                </a:path>
              </a:pathLst>
            </a:custGeom>
            <a:solidFill>
              <a:srgbClr val="000000">
                <a:alpha val="0"/>
              </a:srgbClr>
            </a:solidFill>
            <a:ln w="47625" cap="sq">
              <a:solidFill>
                <a:srgbClr val="9543E8"/>
              </a:solidFill>
              <a:prstDash val="solid"/>
              <a:miter/>
            </a:ln>
          </p:spPr>
        </p:sp>
        <p:sp>
          <p:nvSpPr>
            <p:cNvPr name="TextBox 40" id="40"/>
            <p:cNvSpPr txBox="true"/>
            <p:nvPr/>
          </p:nvSpPr>
          <p:spPr>
            <a:xfrm>
              <a:off x="0" y="-28575"/>
              <a:ext cx="2038925" cy="231593"/>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9023523" y="7608150"/>
            <a:ext cx="3648220" cy="763270"/>
          </a:xfrm>
          <a:prstGeom prst="rect">
            <a:avLst/>
          </a:prstGeom>
        </p:spPr>
        <p:txBody>
          <a:bodyPr anchor="t" rtlCol="false" tIns="0" lIns="0" bIns="0" rIns="0">
            <a:spAutoFit/>
          </a:bodyPr>
          <a:lstStyle/>
          <a:p>
            <a:pPr algn="just">
              <a:lnSpc>
                <a:spcPts val="3079"/>
              </a:lnSpc>
              <a:spcBef>
                <a:spcPct val="0"/>
              </a:spcBef>
            </a:pPr>
            <a:r>
              <a:rPr lang="en-US" sz="2199">
                <a:solidFill>
                  <a:srgbClr val="9543E8"/>
                </a:solidFill>
                <a:latin typeface="Noto Sans T Chinese Bold"/>
                <a:ea typeface="Noto Sans T Chinese Bold"/>
              </a:rPr>
              <a:t>監控損失函數，在2個epoch中沒有改善就停止訓練</a:t>
            </a:r>
          </a:p>
        </p:txBody>
      </p:sp>
      <p:sp>
        <p:nvSpPr>
          <p:cNvPr name="TextBox 42" id="42"/>
          <p:cNvSpPr txBox="true"/>
          <p:nvPr/>
        </p:nvSpPr>
        <p:spPr>
          <a:xfrm rot="0">
            <a:off x="17109691" y="9191625"/>
            <a:ext cx="598438"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11</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FFFFFE"/>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5666"/>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4CDDDB"/>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3" id="2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sp>
        <p:nvSpPr>
          <p:cNvPr name="Freeform 24" id="24"/>
          <p:cNvSpPr/>
          <p:nvPr/>
        </p:nvSpPr>
        <p:spPr>
          <a:xfrm flipH="false" flipV="false" rot="0">
            <a:off x="561620" y="4886103"/>
            <a:ext cx="8582380" cy="3435757"/>
          </a:xfrm>
          <a:custGeom>
            <a:avLst/>
            <a:gdLst/>
            <a:ahLst/>
            <a:cxnLst/>
            <a:rect r="r" b="b" t="t" l="l"/>
            <a:pathLst>
              <a:path h="3435757" w="8582380">
                <a:moveTo>
                  <a:pt x="0" y="0"/>
                </a:moveTo>
                <a:lnTo>
                  <a:pt x="8582380" y="0"/>
                </a:lnTo>
                <a:lnTo>
                  <a:pt x="8582380" y="3435757"/>
                </a:lnTo>
                <a:lnTo>
                  <a:pt x="0" y="3435757"/>
                </a:lnTo>
                <a:lnTo>
                  <a:pt x="0" y="0"/>
                </a:lnTo>
                <a:close/>
              </a:path>
            </a:pathLst>
          </a:custGeom>
          <a:blipFill>
            <a:blip r:embed="rId4"/>
            <a:stretch>
              <a:fillRect l="0" t="0" r="0" b="0"/>
            </a:stretch>
          </a:blipFill>
        </p:spPr>
      </p:sp>
      <p:sp>
        <p:nvSpPr>
          <p:cNvPr name="TextBox 25" id="25"/>
          <p:cNvSpPr txBox="true"/>
          <p:nvPr/>
        </p:nvSpPr>
        <p:spPr>
          <a:xfrm rot="0">
            <a:off x="1028700" y="1819892"/>
            <a:ext cx="6026446"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ea typeface="Nourd Bold"/>
              </a:rPr>
              <a:t>實作結果</a:t>
            </a:r>
          </a:p>
        </p:txBody>
      </p:sp>
      <p:sp>
        <p:nvSpPr>
          <p:cNvPr name="TextBox 26" id="26"/>
          <p:cNvSpPr txBox="true"/>
          <p:nvPr/>
        </p:nvSpPr>
        <p:spPr>
          <a:xfrm rot="0">
            <a:off x="3667559" y="8468532"/>
            <a:ext cx="1904762"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ea typeface="Noto Sans T Chinese Bold"/>
              </a:rPr>
              <a:t>更改後之結果</a:t>
            </a:r>
          </a:p>
        </p:txBody>
      </p:sp>
      <p:sp>
        <p:nvSpPr>
          <p:cNvPr name="TextBox 27" id="27"/>
          <p:cNvSpPr txBox="true"/>
          <p:nvPr/>
        </p:nvSpPr>
        <p:spPr>
          <a:xfrm rot="0">
            <a:off x="9654415" y="5738255"/>
            <a:ext cx="8335097" cy="1144905"/>
          </a:xfrm>
          <a:prstGeom prst="rect">
            <a:avLst/>
          </a:prstGeom>
        </p:spPr>
        <p:txBody>
          <a:bodyPr anchor="t" rtlCol="false" tIns="0" lIns="0" bIns="0" rIns="0">
            <a:spAutoFit/>
          </a:bodyPr>
          <a:lstStyle/>
          <a:p>
            <a:pPr algn="ctr">
              <a:lnSpc>
                <a:spcPts val="4620"/>
              </a:lnSpc>
            </a:pPr>
            <a:r>
              <a:rPr lang="en-US" sz="3300">
                <a:solidFill>
                  <a:srgbClr val="FFFFFF"/>
                </a:solidFill>
                <a:latin typeface="Noto Sans T Chinese Bold"/>
                <a:ea typeface="Noto Sans T Chinese Bold"/>
              </a:rPr>
              <a:t>經過新增資料以及 stopword過濾後，訓練出來的模型仍然沒有辦法改善</a:t>
            </a:r>
          </a:p>
        </p:txBody>
      </p:sp>
      <p:grpSp>
        <p:nvGrpSpPr>
          <p:cNvPr name="Group 28" id="28"/>
          <p:cNvGrpSpPr/>
          <p:nvPr/>
        </p:nvGrpSpPr>
        <p:grpSpPr>
          <a:xfrm rot="0">
            <a:off x="561620" y="5236669"/>
            <a:ext cx="3480303" cy="383828"/>
            <a:chOff x="0" y="0"/>
            <a:chExt cx="916623" cy="101091"/>
          </a:xfrm>
        </p:grpSpPr>
        <p:sp>
          <p:nvSpPr>
            <p:cNvPr name="Freeform 29" id="29"/>
            <p:cNvSpPr/>
            <p:nvPr/>
          </p:nvSpPr>
          <p:spPr>
            <a:xfrm flipH="false" flipV="false" rot="0">
              <a:off x="0" y="0"/>
              <a:ext cx="916623" cy="101091"/>
            </a:xfrm>
            <a:custGeom>
              <a:avLst/>
              <a:gdLst/>
              <a:ahLst/>
              <a:cxnLst/>
              <a:rect r="r" b="b" t="t" l="l"/>
              <a:pathLst>
                <a:path h="101091" w="916623">
                  <a:moveTo>
                    <a:pt x="22245" y="0"/>
                  </a:moveTo>
                  <a:lnTo>
                    <a:pt x="894378" y="0"/>
                  </a:lnTo>
                  <a:cubicBezTo>
                    <a:pt x="900278" y="0"/>
                    <a:pt x="905936" y="2344"/>
                    <a:pt x="910108" y="6515"/>
                  </a:cubicBezTo>
                  <a:cubicBezTo>
                    <a:pt x="914279" y="10687"/>
                    <a:pt x="916623" y="16345"/>
                    <a:pt x="916623" y="22245"/>
                  </a:cubicBezTo>
                  <a:lnTo>
                    <a:pt x="916623" y="78846"/>
                  </a:lnTo>
                  <a:cubicBezTo>
                    <a:pt x="916623" y="84745"/>
                    <a:pt x="914279" y="90403"/>
                    <a:pt x="910108" y="94575"/>
                  </a:cubicBezTo>
                  <a:cubicBezTo>
                    <a:pt x="905936" y="98747"/>
                    <a:pt x="900278" y="101091"/>
                    <a:pt x="894378" y="101091"/>
                  </a:cubicBezTo>
                  <a:lnTo>
                    <a:pt x="22245" y="101091"/>
                  </a:lnTo>
                  <a:cubicBezTo>
                    <a:pt x="16345" y="101091"/>
                    <a:pt x="10687" y="98747"/>
                    <a:pt x="6515" y="94575"/>
                  </a:cubicBezTo>
                  <a:cubicBezTo>
                    <a:pt x="2344" y="90403"/>
                    <a:pt x="0" y="84745"/>
                    <a:pt x="0" y="78846"/>
                  </a:cubicBezTo>
                  <a:lnTo>
                    <a:pt x="0" y="22245"/>
                  </a:lnTo>
                  <a:cubicBezTo>
                    <a:pt x="0" y="16345"/>
                    <a:pt x="2344" y="10687"/>
                    <a:pt x="6515" y="6515"/>
                  </a:cubicBezTo>
                  <a:cubicBezTo>
                    <a:pt x="10687" y="2344"/>
                    <a:pt x="16345" y="0"/>
                    <a:pt x="22245" y="0"/>
                  </a:cubicBezTo>
                  <a:close/>
                </a:path>
              </a:pathLst>
            </a:custGeom>
            <a:solidFill>
              <a:srgbClr val="000000">
                <a:alpha val="0"/>
              </a:srgbClr>
            </a:solidFill>
            <a:ln w="47625" cap="sq">
              <a:solidFill>
                <a:srgbClr val="FF3131"/>
              </a:solidFill>
              <a:prstDash val="solid"/>
              <a:miter/>
            </a:ln>
          </p:spPr>
        </p:sp>
        <p:sp>
          <p:nvSpPr>
            <p:cNvPr name="TextBox 30" id="30"/>
            <p:cNvSpPr txBox="true"/>
            <p:nvPr/>
          </p:nvSpPr>
          <p:spPr>
            <a:xfrm>
              <a:off x="0" y="-28575"/>
              <a:ext cx="916623" cy="129666"/>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4260456" y="5198569"/>
            <a:ext cx="3920252" cy="339725"/>
          </a:xfrm>
          <a:prstGeom prst="rect">
            <a:avLst/>
          </a:prstGeom>
        </p:spPr>
        <p:txBody>
          <a:bodyPr anchor="t" rtlCol="false" tIns="0" lIns="0" bIns="0" rIns="0">
            <a:spAutoFit/>
          </a:bodyPr>
          <a:lstStyle/>
          <a:p>
            <a:pPr algn="ctr">
              <a:lnSpc>
                <a:spcPts val="2800"/>
              </a:lnSpc>
              <a:spcBef>
                <a:spcPct val="0"/>
              </a:spcBef>
            </a:pPr>
            <a:r>
              <a:rPr lang="en-US" sz="2000">
                <a:solidFill>
                  <a:srgbClr val="FF3131"/>
                </a:solidFill>
                <a:latin typeface="Noto Sans T Chinese Bold"/>
                <a:ea typeface="Noto Sans T Chinese Bold"/>
              </a:rPr>
              <a:t>此為經過  stopword 過濾後之結果</a:t>
            </a:r>
          </a:p>
        </p:txBody>
      </p:sp>
      <p:sp>
        <p:nvSpPr>
          <p:cNvPr name="TextBox 32" id="32"/>
          <p:cNvSpPr txBox="true"/>
          <p:nvPr/>
        </p:nvSpPr>
        <p:spPr>
          <a:xfrm rot="0">
            <a:off x="17109691" y="9191625"/>
            <a:ext cx="598438"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12</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FFFFFE"/>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5666"/>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4CDDDB"/>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3" id="2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sp>
        <p:nvSpPr>
          <p:cNvPr name="Freeform 24" id="24"/>
          <p:cNvSpPr/>
          <p:nvPr/>
        </p:nvSpPr>
        <p:spPr>
          <a:xfrm flipH="false" flipV="false" rot="0">
            <a:off x="1370954" y="3207164"/>
            <a:ext cx="7116745" cy="2865488"/>
          </a:xfrm>
          <a:custGeom>
            <a:avLst/>
            <a:gdLst/>
            <a:ahLst/>
            <a:cxnLst/>
            <a:rect r="r" b="b" t="t" l="l"/>
            <a:pathLst>
              <a:path h="2865488" w="7116745">
                <a:moveTo>
                  <a:pt x="0" y="0"/>
                </a:moveTo>
                <a:lnTo>
                  <a:pt x="7116745" y="0"/>
                </a:lnTo>
                <a:lnTo>
                  <a:pt x="7116745" y="2865488"/>
                </a:lnTo>
                <a:lnTo>
                  <a:pt x="0" y="2865488"/>
                </a:lnTo>
                <a:lnTo>
                  <a:pt x="0" y="0"/>
                </a:lnTo>
                <a:close/>
              </a:path>
            </a:pathLst>
          </a:custGeom>
          <a:blipFill>
            <a:blip r:embed="rId4"/>
            <a:stretch>
              <a:fillRect l="0" t="0" r="0" b="0"/>
            </a:stretch>
          </a:blipFill>
        </p:spPr>
      </p:sp>
      <p:sp>
        <p:nvSpPr>
          <p:cNvPr name="Freeform 25" id="25"/>
          <p:cNvSpPr/>
          <p:nvPr/>
        </p:nvSpPr>
        <p:spPr>
          <a:xfrm flipH="false" flipV="false" rot="0">
            <a:off x="1370954" y="6366065"/>
            <a:ext cx="8928510" cy="3525172"/>
          </a:xfrm>
          <a:custGeom>
            <a:avLst/>
            <a:gdLst/>
            <a:ahLst/>
            <a:cxnLst/>
            <a:rect r="r" b="b" t="t" l="l"/>
            <a:pathLst>
              <a:path h="3525172" w="8928510">
                <a:moveTo>
                  <a:pt x="0" y="0"/>
                </a:moveTo>
                <a:lnTo>
                  <a:pt x="8928510" y="0"/>
                </a:lnTo>
                <a:lnTo>
                  <a:pt x="8928510" y="3525172"/>
                </a:lnTo>
                <a:lnTo>
                  <a:pt x="0" y="3525172"/>
                </a:lnTo>
                <a:lnTo>
                  <a:pt x="0" y="0"/>
                </a:lnTo>
                <a:close/>
              </a:path>
            </a:pathLst>
          </a:custGeom>
          <a:blipFill>
            <a:blip r:embed="rId5"/>
            <a:stretch>
              <a:fillRect l="0" t="0" r="0" b="0"/>
            </a:stretch>
          </a:blipFill>
        </p:spPr>
      </p:sp>
      <p:sp>
        <p:nvSpPr>
          <p:cNvPr name="TextBox 26" id="26"/>
          <p:cNvSpPr txBox="true"/>
          <p:nvPr/>
        </p:nvSpPr>
        <p:spPr>
          <a:xfrm rot="0">
            <a:off x="1028700" y="1819892"/>
            <a:ext cx="6026446"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ea typeface="Nourd Bold"/>
              </a:rPr>
              <a:t>實作結果</a:t>
            </a:r>
          </a:p>
        </p:txBody>
      </p:sp>
      <p:sp>
        <p:nvSpPr>
          <p:cNvPr name="TextBox 27" id="27"/>
          <p:cNvSpPr txBox="true"/>
          <p:nvPr/>
        </p:nvSpPr>
        <p:spPr>
          <a:xfrm rot="0">
            <a:off x="10379608" y="6004115"/>
            <a:ext cx="7268118" cy="3155315"/>
          </a:xfrm>
          <a:prstGeom prst="rect">
            <a:avLst/>
          </a:prstGeom>
        </p:spPr>
        <p:txBody>
          <a:bodyPr anchor="t" rtlCol="false" tIns="0" lIns="0" bIns="0" rIns="0">
            <a:spAutoFit/>
          </a:bodyPr>
          <a:lstStyle/>
          <a:p>
            <a:pPr algn="l" marL="863599" indent="-431800" lvl="1">
              <a:lnSpc>
                <a:spcPts val="8679"/>
              </a:lnSpc>
              <a:buFont typeface="Arial"/>
              <a:buChar char="•"/>
            </a:pPr>
            <a:r>
              <a:rPr lang="en-US" sz="3999">
                <a:solidFill>
                  <a:srgbClr val="FFFFFF"/>
                </a:solidFill>
                <a:ea typeface="Noto Sans T Chinese Bold"/>
              </a:rPr>
              <a:t>可以發現此模型對於具有反諷意味或者是有故事的評論較無法辨識出來。</a:t>
            </a:r>
          </a:p>
        </p:txBody>
      </p:sp>
      <p:sp>
        <p:nvSpPr>
          <p:cNvPr name="TextBox 28" id="28"/>
          <p:cNvSpPr txBox="true"/>
          <p:nvPr/>
        </p:nvSpPr>
        <p:spPr>
          <a:xfrm rot="0">
            <a:off x="10379608" y="3347888"/>
            <a:ext cx="7290307" cy="964565"/>
          </a:xfrm>
          <a:prstGeom prst="rect">
            <a:avLst/>
          </a:prstGeom>
        </p:spPr>
        <p:txBody>
          <a:bodyPr anchor="t" rtlCol="false" tIns="0" lIns="0" bIns="0" rIns="0">
            <a:spAutoFit/>
          </a:bodyPr>
          <a:lstStyle/>
          <a:p>
            <a:pPr algn="l" marL="863599" indent="-431800" lvl="1">
              <a:lnSpc>
                <a:spcPts val="8679"/>
              </a:lnSpc>
              <a:buFont typeface="Arial"/>
              <a:buChar char="•"/>
            </a:pPr>
            <a:r>
              <a:rPr lang="en-US" sz="3999">
                <a:solidFill>
                  <a:srgbClr val="FFFFFF"/>
                </a:solidFill>
                <a:latin typeface="Noto Sans T Chinese Bold"/>
                <a:ea typeface="Noto Sans T Chinese Bold"/>
              </a:rPr>
              <a:t>明顯可知此情緒為anger</a:t>
            </a:r>
          </a:p>
        </p:txBody>
      </p:sp>
      <p:sp>
        <p:nvSpPr>
          <p:cNvPr name="TextBox 29" id="29"/>
          <p:cNvSpPr txBox="true"/>
          <p:nvPr/>
        </p:nvSpPr>
        <p:spPr>
          <a:xfrm rot="0">
            <a:off x="17109691" y="9191625"/>
            <a:ext cx="598438"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13</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FFFFFE"/>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5666"/>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4CDDDB"/>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3" id="2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sp>
        <p:nvSpPr>
          <p:cNvPr name="Freeform 24" id="24"/>
          <p:cNvSpPr/>
          <p:nvPr/>
        </p:nvSpPr>
        <p:spPr>
          <a:xfrm flipH="false" flipV="false" rot="0">
            <a:off x="7202908" y="3995049"/>
            <a:ext cx="3631020" cy="3631020"/>
          </a:xfrm>
          <a:custGeom>
            <a:avLst/>
            <a:gdLst/>
            <a:ahLst/>
            <a:cxnLst/>
            <a:rect r="r" b="b" t="t" l="l"/>
            <a:pathLst>
              <a:path h="3631020" w="3631020">
                <a:moveTo>
                  <a:pt x="0" y="0"/>
                </a:moveTo>
                <a:lnTo>
                  <a:pt x="3631020" y="0"/>
                </a:lnTo>
                <a:lnTo>
                  <a:pt x="3631020" y="3631020"/>
                </a:lnTo>
                <a:lnTo>
                  <a:pt x="0" y="3631020"/>
                </a:lnTo>
                <a:lnTo>
                  <a:pt x="0" y="0"/>
                </a:lnTo>
                <a:close/>
              </a:path>
            </a:pathLst>
          </a:custGeom>
          <a:blipFill>
            <a:blip r:embed="rId4"/>
            <a:stretch>
              <a:fillRect l="0" t="0" r="0" b="0"/>
            </a:stretch>
          </a:blipFill>
        </p:spPr>
      </p:sp>
      <p:sp>
        <p:nvSpPr>
          <p:cNvPr name="Freeform 25" id="25"/>
          <p:cNvSpPr/>
          <p:nvPr/>
        </p:nvSpPr>
        <p:spPr>
          <a:xfrm flipH="false" flipV="false" rot="0">
            <a:off x="988921" y="3995049"/>
            <a:ext cx="3631020" cy="3631020"/>
          </a:xfrm>
          <a:custGeom>
            <a:avLst/>
            <a:gdLst/>
            <a:ahLst/>
            <a:cxnLst/>
            <a:rect r="r" b="b" t="t" l="l"/>
            <a:pathLst>
              <a:path h="3631020" w="3631020">
                <a:moveTo>
                  <a:pt x="0" y="0"/>
                </a:moveTo>
                <a:lnTo>
                  <a:pt x="3631019" y="0"/>
                </a:lnTo>
                <a:lnTo>
                  <a:pt x="3631019" y="3631020"/>
                </a:lnTo>
                <a:lnTo>
                  <a:pt x="0" y="3631020"/>
                </a:lnTo>
                <a:lnTo>
                  <a:pt x="0" y="0"/>
                </a:lnTo>
                <a:close/>
              </a:path>
            </a:pathLst>
          </a:custGeom>
          <a:blipFill>
            <a:blip r:embed="rId5"/>
            <a:stretch>
              <a:fillRect l="0" t="0" r="0" b="0"/>
            </a:stretch>
          </a:blipFill>
        </p:spPr>
      </p:sp>
      <p:sp>
        <p:nvSpPr>
          <p:cNvPr name="Freeform 26" id="26"/>
          <p:cNvSpPr/>
          <p:nvPr/>
        </p:nvSpPr>
        <p:spPr>
          <a:xfrm flipH="false" flipV="false" rot="0">
            <a:off x="13250921" y="3995049"/>
            <a:ext cx="3631020" cy="3631020"/>
          </a:xfrm>
          <a:custGeom>
            <a:avLst/>
            <a:gdLst/>
            <a:ahLst/>
            <a:cxnLst/>
            <a:rect r="r" b="b" t="t" l="l"/>
            <a:pathLst>
              <a:path h="3631020" w="3631020">
                <a:moveTo>
                  <a:pt x="0" y="0"/>
                </a:moveTo>
                <a:lnTo>
                  <a:pt x="3631020" y="0"/>
                </a:lnTo>
                <a:lnTo>
                  <a:pt x="3631020" y="3631020"/>
                </a:lnTo>
                <a:lnTo>
                  <a:pt x="0" y="3631020"/>
                </a:lnTo>
                <a:lnTo>
                  <a:pt x="0" y="0"/>
                </a:lnTo>
                <a:close/>
              </a:path>
            </a:pathLst>
          </a:custGeom>
          <a:blipFill>
            <a:blip r:embed="rId6"/>
            <a:stretch>
              <a:fillRect l="0" t="0" r="0" b="0"/>
            </a:stretch>
          </a:blipFill>
        </p:spPr>
      </p:sp>
      <p:sp>
        <p:nvSpPr>
          <p:cNvPr name="TextBox 27" id="27"/>
          <p:cNvSpPr txBox="true"/>
          <p:nvPr/>
        </p:nvSpPr>
        <p:spPr>
          <a:xfrm rot="0">
            <a:off x="1028700" y="1819892"/>
            <a:ext cx="6026446"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ea typeface="Nourd Bold"/>
              </a:rPr>
              <a:t>資料來源</a:t>
            </a:r>
          </a:p>
        </p:txBody>
      </p:sp>
      <p:sp>
        <p:nvSpPr>
          <p:cNvPr name="TextBox 28" id="28"/>
          <p:cNvSpPr txBox="true"/>
          <p:nvPr/>
        </p:nvSpPr>
        <p:spPr>
          <a:xfrm rot="0">
            <a:off x="2008659" y="7817952"/>
            <a:ext cx="1247775" cy="523874"/>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Noto Sans T Chinese Bold"/>
              </a:rPr>
              <a:t>Reddit</a:t>
            </a:r>
          </a:p>
        </p:txBody>
      </p:sp>
      <p:sp>
        <p:nvSpPr>
          <p:cNvPr name="TextBox 29" id="29"/>
          <p:cNvSpPr txBox="true"/>
          <p:nvPr/>
        </p:nvSpPr>
        <p:spPr>
          <a:xfrm rot="0">
            <a:off x="6283082" y="7837002"/>
            <a:ext cx="5470673" cy="734560"/>
          </a:xfrm>
          <a:prstGeom prst="rect">
            <a:avLst/>
          </a:prstGeom>
        </p:spPr>
        <p:txBody>
          <a:bodyPr anchor="t" rtlCol="false" tIns="0" lIns="0" bIns="0" rIns="0">
            <a:spAutoFit/>
          </a:bodyPr>
          <a:lstStyle/>
          <a:p>
            <a:pPr algn="ctr">
              <a:lnSpc>
                <a:spcPts val="2912"/>
              </a:lnSpc>
              <a:spcBef>
                <a:spcPct val="0"/>
              </a:spcBef>
            </a:pPr>
            <a:r>
              <a:rPr lang="en-US" sz="2080">
                <a:solidFill>
                  <a:srgbClr val="FFFFFE"/>
                </a:solidFill>
                <a:latin typeface="Noto Sans T Chinese Bold"/>
              </a:rPr>
              <a:t>NLP-Six-Emotion-Classification-and-Detection-Using-Deeep-learning-LSTM</a:t>
            </a:r>
          </a:p>
        </p:txBody>
      </p:sp>
      <p:sp>
        <p:nvSpPr>
          <p:cNvPr name="TextBox 30" id="30"/>
          <p:cNvSpPr txBox="true"/>
          <p:nvPr/>
        </p:nvSpPr>
        <p:spPr>
          <a:xfrm rot="0">
            <a:off x="13250921" y="7981012"/>
            <a:ext cx="3850871" cy="590550"/>
          </a:xfrm>
          <a:prstGeom prst="rect">
            <a:avLst/>
          </a:prstGeom>
        </p:spPr>
        <p:txBody>
          <a:bodyPr anchor="t" rtlCol="false" tIns="0" lIns="0" bIns="0" rIns="0">
            <a:spAutoFit/>
          </a:bodyPr>
          <a:lstStyle/>
          <a:p>
            <a:pPr algn="ctr">
              <a:lnSpc>
                <a:spcPts val="2399"/>
              </a:lnSpc>
              <a:spcBef>
                <a:spcPct val="0"/>
              </a:spcBef>
            </a:pPr>
            <a:r>
              <a:rPr lang="en-US" sz="1999">
                <a:solidFill>
                  <a:srgbClr val="FFFFFF"/>
                </a:solidFill>
                <a:latin typeface="Nourd Bold"/>
              </a:rPr>
              <a:t>Kaggle: Emotion Dataset for Emotion Recognition Tasks</a:t>
            </a:r>
          </a:p>
        </p:txBody>
      </p:sp>
      <p:sp>
        <p:nvSpPr>
          <p:cNvPr name="TextBox 31" id="31"/>
          <p:cNvSpPr txBox="true"/>
          <p:nvPr/>
        </p:nvSpPr>
        <p:spPr>
          <a:xfrm rot="0">
            <a:off x="17109691" y="9191625"/>
            <a:ext cx="598438"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14</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sp>
        <p:nvSpPr>
          <p:cNvPr name="Freeform 3" id="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sp>
        <p:nvSpPr>
          <p:cNvPr name="TextBox 4" id="4"/>
          <p:cNvSpPr txBox="true"/>
          <p:nvPr/>
        </p:nvSpPr>
        <p:spPr>
          <a:xfrm rot="0">
            <a:off x="6130777" y="4386262"/>
            <a:ext cx="6026446" cy="1514475"/>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FFFFFF"/>
                </a:solidFill>
                <a:ea typeface="Nourd Bold"/>
              </a:rPr>
              <a:t>謝謝大家</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2">
              <a:alphaModFix amt="43999"/>
            </a:blip>
            <a:stretch>
              <a:fillRect l="0" t="0" r="0" b="0"/>
            </a:stretch>
          </a:blipFill>
        </p:spPr>
      </p:sp>
      <p:sp>
        <p:nvSpPr>
          <p:cNvPr name="TextBox 3" id="3"/>
          <p:cNvSpPr txBox="true"/>
          <p:nvPr/>
        </p:nvSpPr>
        <p:spPr>
          <a:xfrm rot="0">
            <a:off x="4289831" y="4635156"/>
            <a:ext cx="2529477" cy="1007163"/>
          </a:xfrm>
          <a:prstGeom prst="rect">
            <a:avLst/>
          </a:prstGeom>
        </p:spPr>
        <p:txBody>
          <a:bodyPr anchor="t" rtlCol="false" tIns="0" lIns="0" bIns="0" rIns="0">
            <a:spAutoFit/>
          </a:bodyPr>
          <a:lstStyle/>
          <a:p>
            <a:pPr algn="ctr" marL="0" indent="0" lvl="0">
              <a:lnSpc>
                <a:spcPts val="7900"/>
              </a:lnSpc>
              <a:spcBef>
                <a:spcPct val="0"/>
              </a:spcBef>
            </a:pPr>
            <a:r>
              <a:rPr lang="en-US" sz="6583">
                <a:solidFill>
                  <a:srgbClr val="FFFFFF"/>
                </a:solidFill>
                <a:ea typeface="Nourd Bold"/>
              </a:rPr>
              <a:t>目錄</a:t>
            </a:r>
          </a:p>
        </p:txBody>
      </p:sp>
      <p:grpSp>
        <p:nvGrpSpPr>
          <p:cNvPr name="Group 4" id="4"/>
          <p:cNvGrpSpPr/>
          <p:nvPr/>
        </p:nvGrpSpPr>
        <p:grpSpPr>
          <a:xfrm rot="0">
            <a:off x="9282169" y="1274762"/>
            <a:ext cx="973691" cy="956509"/>
            <a:chOff x="0" y="0"/>
            <a:chExt cx="1298254" cy="1275346"/>
          </a:xfrm>
        </p:grpSpPr>
        <p:grpSp>
          <p:nvGrpSpPr>
            <p:cNvPr name="Group 5" id="5"/>
            <p:cNvGrpSpPr/>
            <p:nvPr/>
          </p:nvGrpSpPr>
          <p:grpSpPr>
            <a:xfrm rot="0">
              <a:off x="0" y="0"/>
              <a:ext cx="1298254" cy="1275346"/>
              <a:chOff x="0" y="0"/>
              <a:chExt cx="628443" cy="617354"/>
            </a:xfrm>
          </p:grpSpPr>
          <p:sp>
            <p:nvSpPr>
              <p:cNvPr name="Freeform 6" id="6"/>
              <p:cNvSpPr/>
              <p:nvPr/>
            </p:nvSpPr>
            <p:spPr>
              <a:xfrm flipH="false" flipV="false" rot="0">
                <a:off x="0" y="0"/>
                <a:ext cx="628443" cy="617354"/>
              </a:xfrm>
              <a:custGeom>
                <a:avLst/>
                <a:gdLst/>
                <a:ahLst/>
                <a:cxnLst/>
                <a:rect r="r" b="b" t="t" l="l"/>
                <a:pathLst>
                  <a:path h="617354" w="628443">
                    <a:moveTo>
                      <a:pt x="165985" y="0"/>
                    </a:moveTo>
                    <a:lnTo>
                      <a:pt x="462458" y="0"/>
                    </a:lnTo>
                    <a:cubicBezTo>
                      <a:pt x="506480" y="0"/>
                      <a:pt x="548699" y="17488"/>
                      <a:pt x="579827" y="48616"/>
                    </a:cubicBezTo>
                    <a:cubicBezTo>
                      <a:pt x="610955" y="79744"/>
                      <a:pt x="628443" y="121963"/>
                      <a:pt x="628443" y="165985"/>
                    </a:cubicBezTo>
                    <a:lnTo>
                      <a:pt x="628443" y="451369"/>
                    </a:lnTo>
                    <a:cubicBezTo>
                      <a:pt x="628443" y="543040"/>
                      <a:pt x="554129" y="617354"/>
                      <a:pt x="462458" y="617354"/>
                    </a:cubicBezTo>
                    <a:lnTo>
                      <a:pt x="165985" y="617354"/>
                    </a:lnTo>
                    <a:cubicBezTo>
                      <a:pt x="74314" y="617354"/>
                      <a:pt x="0" y="543040"/>
                      <a:pt x="0" y="451369"/>
                    </a:cubicBezTo>
                    <a:lnTo>
                      <a:pt x="0" y="165985"/>
                    </a:lnTo>
                    <a:cubicBezTo>
                      <a:pt x="0" y="74314"/>
                      <a:pt x="74314" y="0"/>
                      <a:pt x="165985" y="0"/>
                    </a:cubicBezTo>
                    <a:close/>
                  </a:path>
                </a:pathLst>
              </a:custGeom>
              <a:gradFill rotWithShape="true">
                <a:gsLst>
                  <a:gs pos="0">
                    <a:srgbClr val="CDFFD8">
                      <a:alpha val="100000"/>
                    </a:srgbClr>
                  </a:gs>
                  <a:gs pos="100000">
                    <a:srgbClr val="94B9FF">
                      <a:alpha val="100000"/>
                    </a:srgbClr>
                  </a:gs>
                </a:gsLst>
                <a:lin ang="0"/>
              </a:gradFill>
            </p:spPr>
          </p:sp>
          <p:sp>
            <p:nvSpPr>
              <p:cNvPr name="TextBox 7" id="7"/>
              <p:cNvSpPr txBox="true"/>
              <p:nvPr/>
            </p:nvSpPr>
            <p:spPr>
              <a:xfrm>
                <a:off x="0" y="-104775"/>
                <a:ext cx="628443" cy="722129"/>
              </a:xfrm>
              <a:prstGeom prst="rect">
                <a:avLst/>
              </a:prstGeom>
            </p:spPr>
            <p:txBody>
              <a:bodyPr anchor="ctr" rtlCol="false" tIns="50800" lIns="50800" bIns="50800" rIns="50800"/>
              <a:lstStyle/>
              <a:p>
                <a:pPr algn="ctr">
                  <a:lnSpc>
                    <a:spcPts val="5040"/>
                  </a:lnSpc>
                </a:pPr>
              </a:p>
            </p:txBody>
          </p:sp>
        </p:grpSp>
        <p:sp>
          <p:nvSpPr>
            <p:cNvPr name="TextBox 8" id="8"/>
            <p:cNvSpPr txBox="true"/>
            <p:nvPr/>
          </p:nvSpPr>
          <p:spPr>
            <a:xfrm rot="0">
              <a:off x="324564" y="138751"/>
              <a:ext cx="649127" cy="921643"/>
            </a:xfrm>
            <a:prstGeom prst="rect">
              <a:avLst/>
            </a:prstGeom>
          </p:spPr>
          <p:txBody>
            <a:bodyPr anchor="t" rtlCol="false" tIns="0" lIns="0" bIns="0" rIns="0">
              <a:spAutoFit/>
            </a:bodyPr>
            <a:lstStyle/>
            <a:p>
              <a:pPr algn="ctr">
                <a:lnSpc>
                  <a:spcPts val="5845"/>
                </a:lnSpc>
                <a:spcBef>
                  <a:spcPct val="0"/>
                </a:spcBef>
              </a:pPr>
              <a:r>
                <a:rPr lang="en-US" sz="4175">
                  <a:solidFill>
                    <a:srgbClr val="000000"/>
                  </a:solidFill>
                  <a:latin typeface="Noto Sans T Chinese Bold"/>
                </a:rPr>
                <a:t>1</a:t>
              </a:r>
            </a:p>
          </p:txBody>
        </p:sp>
      </p:grpSp>
      <p:grpSp>
        <p:nvGrpSpPr>
          <p:cNvPr name="Group 9" id="9"/>
          <p:cNvGrpSpPr/>
          <p:nvPr/>
        </p:nvGrpSpPr>
        <p:grpSpPr>
          <a:xfrm rot="0">
            <a:off x="9282169" y="3535680"/>
            <a:ext cx="973691" cy="956509"/>
            <a:chOff x="0" y="0"/>
            <a:chExt cx="1298254" cy="1275346"/>
          </a:xfrm>
        </p:grpSpPr>
        <p:grpSp>
          <p:nvGrpSpPr>
            <p:cNvPr name="Group 10" id="10"/>
            <p:cNvGrpSpPr/>
            <p:nvPr/>
          </p:nvGrpSpPr>
          <p:grpSpPr>
            <a:xfrm rot="0">
              <a:off x="0" y="0"/>
              <a:ext cx="1298254" cy="1275346"/>
              <a:chOff x="0" y="0"/>
              <a:chExt cx="628443" cy="617354"/>
            </a:xfrm>
          </p:grpSpPr>
          <p:sp>
            <p:nvSpPr>
              <p:cNvPr name="Freeform 11" id="11"/>
              <p:cNvSpPr/>
              <p:nvPr/>
            </p:nvSpPr>
            <p:spPr>
              <a:xfrm flipH="false" flipV="false" rot="0">
                <a:off x="0" y="0"/>
                <a:ext cx="628443" cy="617354"/>
              </a:xfrm>
              <a:custGeom>
                <a:avLst/>
                <a:gdLst/>
                <a:ahLst/>
                <a:cxnLst/>
                <a:rect r="r" b="b" t="t" l="l"/>
                <a:pathLst>
                  <a:path h="617354" w="628443">
                    <a:moveTo>
                      <a:pt x="165985" y="0"/>
                    </a:moveTo>
                    <a:lnTo>
                      <a:pt x="462458" y="0"/>
                    </a:lnTo>
                    <a:cubicBezTo>
                      <a:pt x="506480" y="0"/>
                      <a:pt x="548699" y="17488"/>
                      <a:pt x="579827" y="48616"/>
                    </a:cubicBezTo>
                    <a:cubicBezTo>
                      <a:pt x="610955" y="79744"/>
                      <a:pt x="628443" y="121963"/>
                      <a:pt x="628443" y="165985"/>
                    </a:cubicBezTo>
                    <a:lnTo>
                      <a:pt x="628443" y="451369"/>
                    </a:lnTo>
                    <a:cubicBezTo>
                      <a:pt x="628443" y="543040"/>
                      <a:pt x="554129" y="617354"/>
                      <a:pt x="462458" y="617354"/>
                    </a:cubicBezTo>
                    <a:lnTo>
                      <a:pt x="165985" y="617354"/>
                    </a:lnTo>
                    <a:cubicBezTo>
                      <a:pt x="74314" y="617354"/>
                      <a:pt x="0" y="543040"/>
                      <a:pt x="0" y="451369"/>
                    </a:cubicBezTo>
                    <a:lnTo>
                      <a:pt x="0" y="165985"/>
                    </a:lnTo>
                    <a:cubicBezTo>
                      <a:pt x="0" y="74314"/>
                      <a:pt x="74314" y="0"/>
                      <a:pt x="165985" y="0"/>
                    </a:cubicBezTo>
                    <a:close/>
                  </a:path>
                </a:pathLst>
              </a:custGeom>
              <a:gradFill rotWithShape="true">
                <a:gsLst>
                  <a:gs pos="0">
                    <a:srgbClr val="CDFFD8">
                      <a:alpha val="100000"/>
                    </a:srgbClr>
                  </a:gs>
                  <a:gs pos="100000">
                    <a:srgbClr val="94B9FF">
                      <a:alpha val="100000"/>
                    </a:srgbClr>
                  </a:gs>
                </a:gsLst>
                <a:lin ang="0"/>
              </a:gradFill>
            </p:spPr>
          </p:sp>
          <p:sp>
            <p:nvSpPr>
              <p:cNvPr name="TextBox 12" id="12"/>
              <p:cNvSpPr txBox="true"/>
              <p:nvPr/>
            </p:nvSpPr>
            <p:spPr>
              <a:xfrm>
                <a:off x="0" y="-104775"/>
                <a:ext cx="628443" cy="722129"/>
              </a:xfrm>
              <a:prstGeom prst="rect">
                <a:avLst/>
              </a:prstGeom>
            </p:spPr>
            <p:txBody>
              <a:bodyPr anchor="ctr" rtlCol="false" tIns="50800" lIns="50800" bIns="50800" rIns="50800"/>
              <a:lstStyle/>
              <a:p>
                <a:pPr algn="ctr">
                  <a:lnSpc>
                    <a:spcPts val="5040"/>
                  </a:lnSpc>
                </a:pPr>
              </a:p>
            </p:txBody>
          </p:sp>
        </p:grpSp>
        <p:sp>
          <p:nvSpPr>
            <p:cNvPr name="TextBox 13" id="13"/>
            <p:cNvSpPr txBox="true"/>
            <p:nvPr/>
          </p:nvSpPr>
          <p:spPr>
            <a:xfrm rot="0">
              <a:off x="324564" y="138155"/>
              <a:ext cx="649127" cy="921643"/>
            </a:xfrm>
            <a:prstGeom prst="rect">
              <a:avLst/>
            </a:prstGeom>
          </p:spPr>
          <p:txBody>
            <a:bodyPr anchor="t" rtlCol="false" tIns="0" lIns="0" bIns="0" rIns="0">
              <a:spAutoFit/>
            </a:bodyPr>
            <a:lstStyle/>
            <a:p>
              <a:pPr algn="ctr">
                <a:lnSpc>
                  <a:spcPts val="5845"/>
                </a:lnSpc>
                <a:spcBef>
                  <a:spcPct val="0"/>
                </a:spcBef>
              </a:pPr>
              <a:r>
                <a:rPr lang="en-US" sz="4175">
                  <a:solidFill>
                    <a:srgbClr val="000000"/>
                  </a:solidFill>
                  <a:latin typeface="Noto Sans T Chinese Bold"/>
                </a:rPr>
                <a:t>2</a:t>
              </a:r>
            </a:p>
          </p:txBody>
        </p:sp>
      </p:grpSp>
      <p:grpSp>
        <p:nvGrpSpPr>
          <p:cNvPr name="Group 14" id="14"/>
          <p:cNvGrpSpPr/>
          <p:nvPr/>
        </p:nvGrpSpPr>
        <p:grpSpPr>
          <a:xfrm rot="0">
            <a:off x="9282169" y="5795704"/>
            <a:ext cx="973691" cy="956509"/>
            <a:chOff x="0" y="0"/>
            <a:chExt cx="1298254" cy="1275346"/>
          </a:xfrm>
        </p:grpSpPr>
        <p:grpSp>
          <p:nvGrpSpPr>
            <p:cNvPr name="Group 15" id="15"/>
            <p:cNvGrpSpPr/>
            <p:nvPr/>
          </p:nvGrpSpPr>
          <p:grpSpPr>
            <a:xfrm rot="0">
              <a:off x="0" y="0"/>
              <a:ext cx="1298254" cy="1275346"/>
              <a:chOff x="0" y="0"/>
              <a:chExt cx="628443" cy="617354"/>
            </a:xfrm>
          </p:grpSpPr>
          <p:sp>
            <p:nvSpPr>
              <p:cNvPr name="Freeform 16" id="16"/>
              <p:cNvSpPr/>
              <p:nvPr/>
            </p:nvSpPr>
            <p:spPr>
              <a:xfrm flipH="false" flipV="false" rot="0">
                <a:off x="0" y="0"/>
                <a:ext cx="628443" cy="617354"/>
              </a:xfrm>
              <a:custGeom>
                <a:avLst/>
                <a:gdLst/>
                <a:ahLst/>
                <a:cxnLst/>
                <a:rect r="r" b="b" t="t" l="l"/>
                <a:pathLst>
                  <a:path h="617354" w="628443">
                    <a:moveTo>
                      <a:pt x="165985" y="0"/>
                    </a:moveTo>
                    <a:lnTo>
                      <a:pt x="462458" y="0"/>
                    </a:lnTo>
                    <a:cubicBezTo>
                      <a:pt x="506480" y="0"/>
                      <a:pt x="548699" y="17488"/>
                      <a:pt x="579827" y="48616"/>
                    </a:cubicBezTo>
                    <a:cubicBezTo>
                      <a:pt x="610955" y="79744"/>
                      <a:pt x="628443" y="121963"/>
                      <a:pt x="628443" y="165985"/>
                    </a:cubicBezTo>
                    <a:lnTo>
                      <a:pt x="628443" y="451369"/>
                    </a:lnTo>
                    <a:cubicBezTo>
                      <a:pt x="628443" y="543040"/>
                      <a:pt x="554129" y="617354"/>
                      <a:pt x="462458" y="617354"/>
                    </a:cubicBezTo>
                    <a:lnTo>
                      <a:pt x="165985" y="617354"/>
                    </a:lnTo>
                    <a:cubicBezTo>
                      <a:pt x="74314" y="617354"/>
                      <a:pt x="0" y="543040"/>
                      <a:pt x="0" y="451369"/>
                    </a:cubicBezTo>
                    <a:lnTo>
                      <a:pt x="0" y="165985"/>
                    </a:lnTo>
                    <a:cubicBezTo>
                      <a:pt x="0" y="74314"/>
                      <a:pt x="74314" y="0"/>
                      <a:pt x="165985" y="0"/>
                    </a:cubicBezTo>
                    <a:close/>
                  </a:path>
                </a:pathLst>
              </a:custGeom>
              <a:gradFill rotWithShape="true">
                <a:gsLst>
                  <a:gs pos="0">
                    <a:srgbClr val="CDFFD8">
                      <a:alpha val="100000"/>
                    </a:srgbClr>
                  </a:gs>
                  <a:gs pos="100000">
                    <a:srgbClr val="94B9FF">
                      <a:alpha val="100000"/>
                    </a:srgbClr>
                  </a:gs>
                </a:gsLst>
                <a:lin ang="0"/>
              </a:gradFill>
            </p:spPr>
          </p:sp>
          <p:sp>
            <p:nvSpPr>
              <p:cNvPr name="TextBox 17" id="17"/>
              <p:cNvSpPr txBox="true"/>
              <p:nvPr/>
            </p:nvSpPr>
            <p:spPr>
              <a:xfrm>
                <a:off x="0" y="-104775"/>
                <a:ext cx="628443" cy="722129"/>
              </a:xfrm>
              <a:prstGeom prst="rect">
                <a:avLst/>
              </a:prstGeom>
            </p:spPr>
            <p:txBody>
              <a:bodyPr anchor="ctr" rtlCol="false" tIns="50800" lIns="50800" bIns="50800" rIns="50800"/>
              <a:lstStyle/>
              <a:p>
                <a:pPr algn="ctr">
                  <a:lnSpc>
                    <a:spcPts val="5040"/>
                  </a:lnSpc>
                </a:pPr>
              </a:p>
            </p:txBody>
          </p:sp>
        </p:grpSp>
        <p:sp>
          <p:nvSpPr>
            <p:cNvPr name="TextBox 18" id="18"/>
            <p:cNvSpPr txBox="true"/>
            <p:nvPr/>
          </p:nvSpPr>
          <p:spPr>
            <a:xfrm rot="0">
              <a:off x="324564" y="144735"/>
              <a:ext cx="649127" cy="921643"/>
            </a:xfrm>
            <a:prstGeom prst="rect">
              <a:avLst/>
            </a:prstGeom>
          </p:spPr>
          <p:txBody>
            <a:bodyPr anchor="t" rtlCol="false" tIns="0" lIns="0" bIns="0" rIns="0">
              <a:spAutoFit/>
            </a:bodyPr>
            <a:lstStyle/>
            <a:p>
              <a:pPr algn="ctr">
                <a:lnSpc>
                  <a:spcPts val="5845"/>
                </a:lnSpc>
                <a:spcBef>
                  <a:spcPct val="0"/>
                </a:spcBef>
              </a:pPr>
              <a:r>
                <a:rPr lang="en-US" sz="4175">
                  <a:solidFill>
                    <a:srgbClr val="000000"/>
                  </a:solidFill>
                  <a:latin typeface="Noto Sans T Chinese Bold"/>
                </a:rPr>
                <a:t>3</a:t>
              </a:r>
            </a:p>
          </p:txBody>
        </p:sp>
      </p:grpSp>
      <p:grpSp>
        <p:nvGrpSpPr>
          <p:cNvPr name="Group 19" id="19"/>
          <p:cNvGrpSpPr/>
          <p:nvPr/>
        </p:nvGrpSpPr>
        <p:grpSpPr>
          <a:xfrm rot="0">
            <a:off x="9282169" y="8055728"/>
            <a:ext cx="973691" cy="956509"/>
            <a:chOff x="0" y="0"/>
            <a:chExt cx="1298254" cy="1275346"/>
          </a:xfrm>
        </p:grpSpPr>
        <p:grpSp>
          <p:nvGrpSpPr>
            <p:cNvPr name="Group 20" id="20"/>
            <p:cNvGrpSpPr/>
            <p:nvPr/>
          </p:nvGrpSpPr>
          <p:grpSpPr>
            <a:xfrm rot="0">
              <a:off x="0" y="0"/>
              <a:ext cx="1298254" cy="1275346"/>
              <a:chOff x="0" y="0"/>
              <a:chExt cx="628443" cy="617354"/>
            </a:xfrm>
          </p:grpSpPr>
          <p:sp>
            <p:nvSpPr>
              <p:cNvPr name="Freeform 21" id="21"/>
              <p:cNvSpPr/>
              <p:nvPr/>
            </p:nvSpPr>
            <p:spPr>
              <a:xfrm flipH="false" flipV="false" rot="0">
                <a:off x="0" y="0"/>
                <a:ext cx="628443" cy="617354"/>
              </a:xfrm>
              <a:custGeom>
                <a:avLst/>
                <a:gdLst/>
                <a:ahLst/>
                <a:cxnLst/>
                <a:rect r="r" b="b" t="t" l="l"/>
                <a:pathLst>
                  <a:path h="617354" w="628443">
                    <a:moveTo>
                      <a:pt x="165985" y="0"/>
                    </a:moveTo>
                    <a:lnTo>
                      <a:pt x="462458" y="0"/>
                    </a:lnTo>
                    <a:cubicBezTo>
                      <a:pt x="506480" y="0"/>
                      <a:pt x="548699" y="17488"/>
                      <a:pt x="579827" y="48616"/>
                    </a:cubicBezTo>
                    <a:cubicBezTo>
                      <a:pt x="610955" y="79744"/>
                      <a:pt x="628443" y="121963"/>
                      <a:pt x="628443" y="165985"/>
                    </a:cubicBezTo>
                    <a:lnTo>
                      <a:pt x="628443" y="451369"/>
                    </a:lnTo>
                    <a:cubicBezTo>
                      <a:pt x="628443" y="543040"/>
                      <a:pt x="554129" y="617354"/>
                      <a:pt x="462458" y="617354"/>
                    </a:cubicBezTo>
                    <a:lnTo>
                      <a:pt x="165985" y="617354"/>
                    </a:lnTo>
                    <a:cubicBezTo>
                      <a:pt x="74314" y="617354"/>
                      <a:pt x="0" y="543040"/>
                      <a:pt x="0" y="451369"/>
                    </a:cubicBezTo>
                    <a:lnTo>
                      <a:pt x="0" y="165985"/>
                    </a:lnTo>
                    <a:cubicBezTo>
                      <a:pt x="0" y="74314"/>
                      <a:pt x="74314" y="0"/>
                      <a:pt x="165985" y="0"/>
                    </a:cubicBezTo>
                    <a:close/>
                  </a:path>
                </a:pathLst>
              </a:custGeom>
              <a:gradFill rotWithShape="true">
                <a:gsLst>
                  <a:gs pos="0">
                    <a:srgbClr val="CDFFD8">
                      <a:alpha val="100000"/>
                    </a:srgbClr>
                  </a:gs>
                  <a:gs pos="100000">
                    <a:srgbClr val="94B9FF">
                      <a:alpha val="100000"/>
                    </a:srgbClr>
                  </a:gs>
                </a:gsLst>
                <a:lin ang="0"/>
              </a:gradFill>
            </p:spPr>
          </p:sp>
          <p:sp>
            <p:nvSpPr>
              <p:cNvPr name="TextBox 22" id="22"/>
              <p:cNvSpPr txBox="true"/>
              <p:nvPr/>
            </p:nvSpPr>
            <p:spPr>
              <a:xfrm>
                <a:off x="0" y="-104775"/>
                <a:ext cx="628443" cy="722129"/>
              </a:xfrm>
              <a:prstGeom prst="rect">
                <a:avLst/>
              </a:prstGeom>
            </p:spPr>
            <p:txBody>
              <a:bodyPr anchor="ctr" rtlCol="false" tIns="50800" lIns="50800" bIns="50800" rIns="50800"/>
              <a:lstStyle/>
              <a:p>
                <a:pPr algn="ctr">
                  <a:lnSpc>
                    <a:spcPts val="5040"/>
                  </a:lnSpc>
                </a:pPr>
              </a:p>
            </p:txBody>
          </p:sp>
        </p:grpSp>
        <p:sp>
          <p:nvSpPr>
            <p:cNvPr name="TextBox 23" id="23"/>
            <p:cNvSpPr txBox="true"/>
            <p:nvPr/>
          </p:nvSpPr>
          <p:spPr>
            <a:xfrm rot="0">
              <a:off x="324564" y="138751"/>
              <a:ext cx="649127" cy="921643"/>
            </a:xfrm>
            <a:prstGeom prst="rect">
              <a:avLst/>
            </a:prstGeom>
          </p:spPr>
          <p:txBody>
            <a:bodyPr anchor="t" rtlCol="false" tIns="0" lIns="0" bIns="0" rIns="0">
              <a:spAutoFit/>
            </a:bodyPr>
            <a:lstStyle/>
            <a:p>
              <a:pPr algn="ctr">
                <a:lnSpc>
                  <a:spcPts val="5845"/>
                </a:lnSpc>
                <a:spcBef>
                  <a:spcPct val="0"/>
                </a:spcBef>
              </a:pPr>
              <a:r>
                <a:rPr lang="en-US" sz="4175">
                  <a:solidFill>
                    <a:srgbClr val="000000"/>
                  </a:solidFill>
                  <a:latin typeface="Noto Sans T Chinese Bold"/>
                </a:rPr>
                <a:t>4</a:t>
              </a:r>
            </a:p>
          </p:txBody>
        </p:sp>
      </p:grpSp>
      <p:sp>
        <p:nvSpPr>
          <p:cNvPr name="TextBox 24" id="24"/>
          <p:cNvSpPr txBox="true"/>
          <p:nvPr/>
        </p:nvSpPr>
        <p:spPr>
          <a:xfrm rot="0">
            <a:off x="10969796" y="1202572"/>
            <a:ext cx="3217597" cy="1028700"/>
          </a:xfrm>
          <a:prstGeom prst="rect">
            <a:avLst/>
          </a:prstGeom>
        </p:spPr>
        <p:txBody>
          <a:bodyPr anchor="t" rtlCol="false" tIns="0" lIns="0" bIns="0" rIns="0">
            <a:spAutoFit/>
          </a:bodyPr>
          <a:lstStyle/>
          <a:p>
            <a:pPr algn="just">
              <a:lnSpc>
                <a:spcPts val="8400"/>
              </a:lnSpc>
              <a:spcBef>
                <a:spcPct val="0"/>
              </a:spcBef>
            </a:pPr>
            <a:r>
              <a:rPr lang="en-US" sz="6000">
                <a:solidFill>
                  <a:srgbClr val="FFFFFE"/>
                </a:solidFill>
                <a:ea typeface="Noto Sans T Chinese Bold"/>
              </a:rPr>
              <a:t>模型選擇</a:t>
            </a:r>
          </a:p>
        </p:txBody>
      </p:sp>
      <p:sp>
        <p:nvSpPr>
          <p:cNvPr name="TextBox 25" id="25"/>
          <p:cNvSpPr txBox="true"/>
          <p:nvPr/>
        </p:nvSpPr>
        <p:spPr>
          <a:xfrm rot="0">
            <a:off x="10969796" y="7941428"/>
            <a:ext cx="3048000" cy="1028700"/>
          </a:xfrm>
          <a:prstGeom prst="rect">
            <a:avLst/>
          </a:prstGeom>
        </p:spPr>
        <p:txBody>
          <a:bodyPr anchor="t" rtlCol="false" tIns="0" lIns="0" bIns="0" rIns="0">
            <a:spAutoFit/>
          </a:bodyPr>
          <a:lstStyle/>
          <a:p>
            <a:pPr algn="just">
              <a:lnSpc>
                <a:spcPts val="8400"/>
              </a:lnSpc>
              <a:spcBef>
                <a:spcPct val="0"/>
              </a:spcBef>
            </a:pPr>
            <a:r>
              <a:rPr lang="en-US" sz="6000">
                <a:solidFill>
                  <a:srgbClr val="FFFFFE"/>
                </a:solidFill>
                <a:ea typeface="Noto Sans T Chinese Bold"/>
              </a:rPr>
              <a:t>後續討論</a:t>
            </a:r>
          </a:p>
        </p:txBody>
      </p:sp>
      <p:sp>
        <p:nvSpPr>
          <p:cNvPr name="TextBox 26" id="26"/>
          <p:cNvSpPr txBox="true"/>
          <p:nvPr/>
        </p:nvSpPr>
        <p:spPr>
          <a:xfrm rot="0">
            <a:off x="10969796" y="5723514"/>
            <a:ext cx="3048000" cy="1028700"/>
          </a:xfrm>
          <a:prstGeom prst="rect">
            <a:avLst/>
          </a:prstGeom>
        </p:spPr>
        <p:txBody>
          <a:bodyPr anchor="t" rtlCol="false" tIns="0" lIns="0" bIns="0" rIns="0">
            <a:spAutoFit/>
          </a:bodyPr>
          <a:lstStyle/>
          <a:p>
            <a:pPr algn="just">
              <a:lnSpc>
                <a:spcPts val="8400"/>
              </a:lnSpc>
              <a:spcBef>
                <a:spcPct val="0"/>
              </a:spcBef>
            </a:pPr>
            <a:r>
              <a:rPr lang="en-US" sz="6000">
                <a:solidFill>
                  <a:srgbClr val="FFFFFE"/>
                </a:solidFill>
                <a:ea typeface="Noto Sans T Chinese Bold"/>
              </a:rPr>
              <a:t>實作流程</a:t>
            </a:r>
          </a:p>
        </p:txBody>
      </p:sp>
      <p:sp>
        <p:nvSpPr>
          <p:cNvPr name="TextBox 27" id="27"/>
          <p:cNvSpPr txBox="true"/>
          <p:nvPr/>
        </p:nvSpPr>
        <p:spPr>
          <a:xfrm rot="0">
            <a:off x="10969796" y="3421380"/>
            <a:ext cx="3048046" cy="1028700"/>
          </a:xfrm>
          <a:prstGeom prst="rect">
            <a:avLst/>
          </a:prstGeom>
        </p:spPr>
        <p:txBody>
          <a:bodyPr anchor="t" rtlCol="false" tIns="0" lIns="0" bIns="0" rIns="0">
            <a:spAutoFit/>
          </a:bodyPr>
          <a:lstStyle/>
          <a:p>
            <a:pPr algn="just">
              <a:lnSpc>
                <a:spcPts val="8400"/>
              </a:lnSpc>
              <a:spcBef>
                <a:spcPct val="0"/>
              </a:spcBef>
            </a:pPr>
            <a:r>
              <a:rPr lang="en-US" sz="6000">
                <a:solidFill>
                  <a:srgbClr val="FFFFFE"/>
                </a:solidFill>
                <a:ea typeface="Noto Sans T Chinese Bold"/>
              </a:rPr>
              <a:t>架構說明</a:t>
            </a:r>
          </a:p>
        </p:txBody>
      </p:sp>
      <p:sp>
        <p:nvSpPr>
          <p:cNvPr name="Freeform 28" id="28"/>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3">
              <a:alphaModFix amt="43999"/>
            </a:blip>
            <a:stretch>
              <a:fillRect l="0" t="-77365" r="0" b="0"/>
            </a:stretch>
          </a:blipFill>
        </p:spPr>
      </p:sp>
      <p:sp>
        <p:nvSpPr>
          <p:cNvPr name="TextBox 29" id="29"/>
          <p:cNvSpPr txBox="true"/>
          <p:nvPr/>
        </p:nvSpPr>
        <p:spPr>
          <a:xfrm rot="0">
            <a:off x="17259300" y="9191625"/>
            <a:ext cx="299219"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1</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4CDDDB"/>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FFFFFE"/>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0"/>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結論</a:t>
              </a:r>
            </a:p>
          </p:txBody>
        </p:sp>
      </p:grpSp>
      <p:sp>
        <p:nvSpPr>
          <p:cNvPr name="Freeform 23" id="2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sp>
        <p:nvSpPr>
          <p:cNvPr name="TextBox 24" id="24"/>
          <p:cNvSpPr txBox="true"/>
          <p:nvPr/>
        </p:nvSpPr>
        <p:spPr>
          <a:xfrm rot="0">
            <a:off x="947411" y="1819892"/>
            <a:ext cx="9775595"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ea typeface="Nourd Bold"/>
              </a:rPr>
              <a:t>動機</a:t>
            </a:r>
          </a:p>
        </p:txBody>
      </p:sp>
      <p:grpSp>
        <p:nvGrpSpPr>
          <p:cNvPr name="Group 25" id="25"/>
          <p:cNvGrpSpPr/>
          <p:nvPr/>
        </p:nvGrpSpPr>
        <p:grpSpPr>
          <a:xfrm rot="0">
            <a:off x="13629864" y="5666"/>
            <a:ext cx="4658136" cy="1023034"/>
            <a:chOff x="0" y="0"/>
            <a:chExt cx="6210848" cy="1364045"/>
          </a:xfrm>
        </p:grpSpPr>
        <p:grpSp>
          <p:nvGrpSpPr>
            <p:cNvPr name="Group 26" id="26"/>
            <p:cNvGrpSpPr/>
            <p:nvPr/>
          </p:nvGrpSpPr>
          <p:grpSpPr>
            <a:xfrm rot="0">
              <a:off x="0" y="0"/>
              <a:ext cx="6210848" cy="1364045"/>
              <a:chOff x="0" y="0"/>
              <a:chExt cx="1623836" cy="356632"/>
            </a:xfrm>
          </p:grpSpPr>
          <p:sp>
            <p:nvSpPr>
              <p:cNvPr name="Freeform 27" id="27"/>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8" id="28"/>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9" id="29"/>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TextBox 30" id="30"/>
          <p:cNvSpPr txBox="true"/>
          <p:nvPr/>
        </p:nvSpPr>
        <p:spPr>
          <a:xfrm rot="0">
            <a:off x="947411" y="3401042"/>
            <a:ext cx="6416738" cy="5400673"/>
          </a:xfrm>
          <a:prstGeom prst="rect">
            <a:avLst/>
          </a:prstGeom>
        </p:spPr>
        <p:txBody>
          <a:bodyPr anchor="t" rtlCol="false" tIns="0" lIns="0" bIns="0" rIns="0">
            <a:spAutoFit/>
          </a:bodyPr>
          <a:lstStyle/>
          <a:p>
            <a:pPr algn="l">
              <a:lnSpc>
                <a:spcPts val="7200"/>
              </a:lnSpc>
            </a:pPr>
            <a:r>
              <a:rPr lang="en-US" sz="4000">
                <a:solidFill>
                  <a:srgbClr val="FFFFFF"/>
                </a:solidFill>
                <a:latin typeface="Nourd Bold"/>
                <a:ea typeface="Nourd Bold"/>
              </a:rPr>
              <a:t>看到最近立法院國會改革衝突不斷，我們想要瞭解國外網友對於此事的看法，因此我們透過爬取Reddit文章下面的網友評論來做深度學習來做情緒分析。</a:t>
            </a:r>
          </a:p>
        </p:txBody>
      </p:sp>
      <p:sp>
        <p:nvSpPr>
          <p:cNvPr name="Freeform 31" id="31"/>
          <p:cNvSpPr/>
          <p:nvPr/>
        </p:nvSpPr>
        <p:spPr>
          <a:xfrm flipH="false" flipV="false" rot="0">
            <a:off x="12516622" y="1236993"/>
            <a:ext cx="5572562" cy="6288072"/>
          </a:xfrm>
          <a:custGeom>
            <a:avLst/>
            <a:gdLst/>
            <a:ahLst/>
            <a:cxnLst/>
            <a:rect r="r" b="b" t="t" l="l"/>
            <a:pathLst>
              <a:path h="6288072" w="5572562">
                <a:moveTo>
                  <a:pt x="0" y="0"/>
                </a:moveTo>
                <a:lnTo>
                  <a:pt x="5572563" y="0"/>
                </a:lnTo>
                <a:lnTo>
                  <a:pt x="5572563" y="6288073"/>
                </a:lnTo>
                <a:lnTo>
                  <a:pt x="0" y="6288073"/>
                </a:lnTo>
                <a:lnTo>
                  <a:pt x="0" y="0"/>
                </a:lnTo>
                <a:close/>
              </a:path>
            </a:pathLst>
          </a:custGeom>
          <a:blipFill>
            <a:blip r:embed="rId4"/>
            <a:stretch>
              <a:fillRect l="0" t="0" r="0" b="0"/>
            </a:stretch>
          </a:blipFill>
        </p:spPr>
      </p:sp>
      <p:sp>
        <p:nvSpPr>
          <p:cNvPr name="Freeform 32" id="32"/>
          <p:cNvSpPr/>
          <p:nvPr/>
        </p:nvSpPr>
        <p:spPr>
          <a:xfrm flipH="false" flipV="false" rot="0">
            <a:off x="7630794" y="3066838"/>
            <a:ext cx="6184426" cy="6723436"/>
          </a:xfrm>
          <a:custGeom>
            <a:avLst/>
            <a:gdLst/>
            <a:ahLst/>
            <a:cxnLst/>
            <a:rect r="r" b="b" t="t" l="l"/>
            <a:pathLst>
              <a:path h="6723436" w="6184426">
                <a:moveTo>
                  <a:pt x="0" y="0"/>
                </a:moveTo>
                <a:lnTo>
                  <a:pt x="6184425" y="0"/>
                </a:lnTo>
                <a:lnTo>
                  <a:pt x="6184425" y="6723435"/>
                </a:lnTo>
                <a:lnTo>
                  <a:pt x="0" y="6723435"/>
                </a:lnTo>
                <a:lnTo>
                  <a:pt x="0" y="0"/>
                </a:lnTo>
                <a:close/>
              </a:path>
            </a:pathLst>
          </a:custGeom>
          <a:blipFill>
            <a:blip r:embed="rId5"/>
            <a:stretch>
              <a:fillRect l="0" t="0" r="0" b="0"/>
            </a:stretch>
          </a:blipFill>
        </p:spPr>
      </p:sp>
      <p:sp>
        <p:nvSpPr>
          <p:cNvPr name="Freeform 33" id="33"/>
          <p:cNvSpPr/>
          <p:nvPr/>
        </p:nvSpPr>
        <p:spPr>
          <a:xfrm flipH="false" flipV="false" rot="0">
            <a:off x="13594211" y="6634910"/>
            <a:ext cx="4309063" cy="2870913"/>
          </a:xfrm>
          <a:custGeom>
            <a:avLst/>
            <a:gdLst/>
            <a:ahLst/>
            <a:cxnLst/>
            <a:rect r="r" b="b" t="t" l="l"/>
            <a:pathLst>
              <a:path h="2870913" w="4309063">
                <a:moveTo>
                  <a:pt x="0" y="0"/>
                </a:moveTo>
                <a:lnTo>
                  <a:pt x="4309063" y="0"/>
                </a:lnTo>
                <a:lnTo>
                  <a:pt x="4309063" y="2870913"/>
                </a:lnTo>
                <a:lnTo>
                  <a:pt x="0" y="2870913"/>
                </a:lnTo>
                <a:lnTo>
                  <a:pt x="0" y="0"/>
                </a:lnTo>
                <a:close/>
              </a:path>
            </a:pathLst>
          </a:custGeom>
          <a:blipFill>
            <a:blip r:embed="rId6"/>
            <a:stretch>
              <a:fillRect l="0" t="0" r="0" b="0"/>
            </a:stretch>
          </a:blipFill>
        </p:spPr>
      </p:sp>
      <p:sp>
        <p:nvSpPr>
          <p:cNvPr name="TextBox 34" id="34"/>
          <p:cNvSpPr txBox="true"/>
          <p:nvPr/>
        </p:nvSpPr>
        <p:spPr>
          <a:xfrm rot="0">
            <a:off x="17259300" y="9191625"/>
            <a:ext cx="299219"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2</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4CDDDB"/>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FFFFFE"/>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0"/>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結論</a:t>
              </a:r>
            </a:p>
          </p:txBody>
        </p:sp>
      </p:grpSp>
      <p:sp>
        <p:nvSpPr>
          <p:cNvPr name="Freeform 23" id="2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graphicFrame>
        <p:nvGraphicFramePr>
          <p:cNvPr name="Table 24" id="24"/>
          <p:cNvGraphicFramePr>
            <a:graphicFrameLocks noGrp="true"/>
          </p:cNvGraphicFramePr>
          <p:nvPr/>
        </p:nvGraphicFramePr>
        <p:xfrm>
          <a:off x="625893" y="2965883"/>
          <a:ext cx="17036213" cy="6292417"/>
        </p:xfrm>
        <a:graphic>
          <a:graphicData uri="http://schemas.openxmlformats.org/drawingml/2006/table">
            <a:tbl>
              <a:tblPr/>
              <a:tblGrid>
                <a:gridCol w="3757245"/>
                <a:gridCol w="4565653"/>
                <a:gridCol w="4425925"/>
                <a:gridCol w="4287391"/>
              </a:tblGrid>
              <a:tr h="1477770">
                <a:tc>
                  <a:txBody>
                    <a:bodyPr anchor="t" rtlCol="false"/>
                    <a:lstStyle/>
                    <a:p>
                      <a:pPr algn="ctr">
                        <a:lnSpc>
                          <a:spcPts val="3499"/>
                        </a:lnSpc>
                        <a:defRPr/>
                      </a:pPr>
                      <a:r>
                        <a:rPr lang="en-US" sz="2499">
                          <a:solidFill>
                            <a:srgbClr val="FFFFFF"/>
                          </a:solidFill>
                          <a:ea typeface="Ruda Two"/>
                        </a:rPr>
                        <a:t>方法</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ea typeface="Ruda Two"/>
                        </a:rPr>
                        <a:t>特點</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ea typeface="Ruda Two"/>
                        </a:rPr>
                        <a:t>優點</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ea typeface="Ruda Two"/>
                        </a:rPr>
                        <a:t>缺點</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59107">
                <a:tc>
                  <a:txBody>
                    <a:bodyPr anchor="t" rtlCol="false"/>
                    <a:lstStyle/>
                    <a:p>
                      <a:pPr algn="l">
                        <a:lnSpc>
                          <a:spcPts val="3499"/>
                        </a:lnSpc>
                        <a:defRPr/>
                      </a:pPr>
                      <a:r>
                        <a:rPr lang="en-US" sz="2499">
                          <a:solidFill>
                            <a:srgbClr val="FFFFFF"/>
                          </a:solidFill>
                          <a:latin typeface="Ruda Two"/>
                          <a:ea typeface="Ruda Two"/>
                        </a:rPr>
                        <a:t>RNN(循環神經網路)</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ea typeface="Ruda Two"/>
                        </a:rPr>
                        <a:t>適用於序列數據，處理時間序列資訊</a:t>
                      </a:r>
                      <a:endParaRPr lang="en-US" sz="1100"/>
                    </a:p>
                    <a:p>
                      <a:pPr algn="l">
                        <a:lnSpc>
                          <a:spcPts val="3499"/>
                        </a:lnSpc>
                      </a:pPr>
                      <a:r>
                        <a:rPr lang="en-US" sz="2499">
                          <a:solidFill>
                            <a:srgbClr val="FFFFFF"/>
                          </a:solidFill>
                          <a:latin typeface="Ruda Two"/>
                          <a:ea typeface="Ruda Two"/>
                        </a:rPr>
                        <a:t>(短文本序列數據)</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ea typeface="Ruda Two"/>
                        </a:rPr>
                        <a:t>處理時間序列信息</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ea typeface="Ruda Two"/>
                        </a:rPr>
                        <a:t>長期依賴問題</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22317">
                <a:tc>
                  <a:txBody>
                    <a:bodyPr anchor="t" rtlCol="false"/>
                    <a:lstStyle/>
                    <a:p>
                      <a:pPr algn="l">
                        <a:lnSpc>
                          <a:spcPts val="3499"/>
                        </a:lnSpc>
                        <a:defRPr/>
                      </a:pPr>
                      <a:r>
                        <a:rPr lang="en-US" sz="2499">
                          <a:solidFill>
                            <a:srgbClr val="FFFFFF"/>
                          </a:solidFill>
                          <a:latin typeface="Ruda Two"/>
                          <a:ea typeface="Ruda Two"/>
                        </a:rPr>
                        <a:t>CNN (卷積神經網路)</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ea typeface="Ruda Two"/>
                        </a:rPr>
                        <a:t>擅長捕捉局部特徵，卷積操作</a:t>
                      </a:r>
                      <a:endParaRPr lang="en-US" sz="1100"/>
                    </a:p>
                    <a:p>
                      <a:pPr algn="l">
                        <a:lnSpc>
                          <a:spcPts val="3499"/>
                        </a:lnSpc>
                      </a:pPr>
                      <a:r>
                        <a:rPr lang="en-US" sz="2499">
                          <a:solidFill>
                            <a:srgbClr val="FFFFFF"/>
                          </a:solidFill>
                          <a:latin typeface="Ruda Two"/>
                          <a:ea typeface="Ruda Two"/>
                        </a:rPr>
                        <a:t>(短文本和圖像數據)</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ea typeface="Ruda Two"/>
                        </a:rPr>
                        <a:t>計算高效率，可以並行處理</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ea typeface="Ruda Two"/>
                        </a:rPr>
                        <a:t>不適合捕捉長距離依賴關係</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433223">
                <a:tc>
                  <a:txBody>
                    <a:bodyPr anchor="t" rtlCol="false"/>
                    <a:lstStyle/>
                    <a:p>
                      <a:pPr algn="l">
                        <a:lnSpc>
                          <a:spcPts val="3499"/>
                        </a:lnSpc>
                        <a:defRPr/>
                      </a:pPr>
                      <a:r>
                        <a:rPr lang="en-US" sz="2499">
                          <a:solidFill>
                            <a:srgbClr val="FFFFFF"/>
                          </a:solidFill>
                          <a:latin typeface="Ruda Two"/>
                          <a:ea typeface="Ruda Two"/>
                        </a:rPr>
                        <a:t>LSTM(長短期記憶網路)</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latin typeface="Ruda Two"/>
                          <a:ea typeface="Ruda Two"/>
                        </a:rPr>
                        <a:t>改進的RNN，能夠捕捉長期依賴關係</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latin typeface="Ruda Two"/>
                          <a:ea typeface="Ruda Two"/>
                        </a:rPr>
                        <a:t>解決了RNN的長期依賴問題</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ea typeface="Ruda Two"/>
                        </a:rPr>
                        <a:t>訓練時間長，資源需求高</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25" id="25"/>
          <p:cNvSpPr txBox="true"/>
          <p:nvPr/>
        </p:nvSpPr>
        <p:spPr>
          <a:xfrm rot="0">
            <a:off x="1028700" y="1819892"/>
            <a:ext cx="9775595"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ea typeface="Nourd Bold"/>
              </a:rPr>
              <a:t>模型比較</a:t>
            </a:r>
          </a:p>
        </p:txBody>
      </p:sp>
      <p:grpSp>
        <p:nvGrpSpPr>
          <p:cNvPr name="Group 26" id="26"/>
          <p:cNvGrpSpPr/>
          <p:nvPr/>
        </p:nvGrpSpPr>
        <p:grpSpPr>
          <a:xfrm rot="0">
            <a:off x="13629864" y="5666"/>
            <a:ext cx="4658136" cy="1023034"/>
            <a:chOff x="0" y="0"/>
            <a:chExt cx="6210848" cy="1364045"/>
          </a:xfrm>
        </p:grpSpPr>
        <p:grpSp>
          <p:nvGrpSpPr>
            <p:cNvPr name="Group 27" id="27"/>
            <p:cNvGrpSpPr/>
            <p:nvPr/>
          </p:nvGrpSpPr>
          <p:grpSpPr>
            <a:xfrm rot="0">
              <a:off x="0" y="0"/>
              <a:ext cx="6210848" cy="1364045"/>
              <a:chOff x="0" y="0"/>
              <a:chExt cx="1623836" cy="356632"/>
            </a:xfrm>
          </p:grpSpPr>
          <p:sp>
            <p:nvSpPr>
              <p:cNvPr name="Freeform 28" id="28"/>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9" id="29"/>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30" id="30"/>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TextBox 31" id="31"/>
          <p:cNvSpPr txBox="true"/>
          <p:nvPr/>
        </p:nvSpPr>
        <p:spPr>
          <a:xfrm rot="0">
            <a:off x="17259300" y="9191625"/>
            <a:ext cx="299219"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3</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4CDDDB"/>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FFFFFE"/>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0"/>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結論</a:t>
              </a:r>
            </a:p>
          </p:txBody>
        </p:sp>
      </p:grpSp>
      <p:sp>
        <p:nvSpPr>
          <p:cNvPr name="Freeform 23" id="23"/>
          <p:cNvSpPr/>
          <p:nvPr/>
        </p:nvSpPr>
        <p:spPr>
          <a:xfrm flipH="false" flipV="false" rot="-5400000">
            <a:off x="-4793604" y="7020167"/>
            <a:ext cx="8964139" cy="9613018"/>
          </a:xfrm>
          <a:custGeom>
            <a:avLst/>
            <a:gdLst/>
            <a:ahLst/>
            <a:cxnLst/>
            <a:rect r="r" b="b" t="t" l="l"/>
            <a:pathLst>
              <a:path h="9613018" w="8964139">
                <a:moveTo>
                  <a:pt x="0" y="0"/>
                </a:moveTo>
                <a:lnTo>
                  <a:pt x="8964139" y="0"/>
                </a:lnTo>
                <a:lnTo>
                  <a:pt x="8964139" y="9613017"/>
                </a:lnTo>
                <a:lnTo>
                  <a:pt x="0" y="9613017"/>
                </a:lnTo>
                <a:lnTo>
                  <a:pt x="0" y="0"/>
                </a:lnTo>
                <a:close/>
              </a:path>
            </a:pathLst>
          </a:custGeom>
          <a:blipFill>
            <a:blip r:embed="rId3">
              <a:alphaModFix amt="43999"/>
            </a:blip>
            <a:stretch>
              <a:fillRect l="0" t="0" r="0" b="0"/>
            </a:stretch>
          </a:blipFill>
        </p:spPr>
      </p:sp>
      <p:grpSp>
        <p:nvGrpSpPr>
          <p:cNvPr name="Group 24" id="24"/>
          <p:cNvGrpSpPr/>
          <p:nvPr/>
        </p:nvGrpSpPr>
        <p:grpSpPr>
          <a:xfrm rot="0">
            <a:off x="13629864" y="5666"/>
            <a:ext cx="4658136" cy="1023034"/>
            <a:chOff x="0" y="0"/>
            <a:chExt cx="6210848" cy="1364045"/>
          </a:xfrm>
        </p:grpSpPr>
        <p:grpSp>
          <p:nvGrpSpPr>
            <p:cNvPr name="Group 25" id="25"/>
            <p:cNvGrpSpPr/>
            <p:nvPr/>
          </p:nvGrpSpPr>
          <p:grpSpPr>
            <a:xfrm rot="0">
              <a:off x="0" y="0"/>
              <a:ext cx="6210848" cy="1364045"/>
              <a:chOff x="0" y="0"/>
              <a:chExt cx="1623836" cy="356632"/>
            </a:xfrm>
          </p:grpSpPr>
          <p:sp>
            <p:nvSpPr>
              <p:cNvPr name="Freeform 26" id="26"/>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7" id="27"/>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8" id="28"/>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9" id="29"/>
          <p:cNvSpPr/>
          <p:nvPr/>
        </p:nvSpPr>
        <p:spPr>
          <a:xfrm flipH="false" flipV="false" rot="0">
            <a:off x="1296169" y="3620117"/>
            <a:ext cx="3946871" cy="5250904"/>
          </a:xfrm>
          <a:custGeom>
            <a:avLst/>
            <a:gdLst/>
            <a:ahLst/>
            <a:cxnLst/>
            <a:rect r="r" b="b" t="t" l="l"/>
            <a:pathLst>
              <a:path h="5250904" w="3946871">
                <a:moveTo>
                  <a:pt x="0" y="0"/>
                </a:moveTo>
                <a:lnTo>
                  <a:pt x="3946872" y="0"/>
                </a:lnTo>
                <a:lnTo>
                  <a:pt x="3946872" y="5250904"/>
                </a:lnTo>
                <a:lnTo>
                  <a:pt x="0" y="5250904"/>
                </a:lnTo>
                <a:lnTo>
                  <a:pt x="0" y="0"/>
                </a:lnTo>
                <a:close/>
              </a:path>
            </a:pathLst>
          </a:custGeom>
          <a:blipFill>
            <a:blip r:embed="rId4"/>
            <a:stretch>
              <a:fillRect l="0" t="0" r="0" b="0"/>
            </a:stretch>
          </a:blipFill>
        </p:spPr>
      </p:sp>
      <p:sp>
        <p:nvSpPr>
          <p:cNvPr name="Freeform 30" id="30"/>
          <p:cNvSpPr/>
          <p:nvPr/>
        </p:nvSpPr>
        <p:spPr>
          <a:xfrm flipH="false" flipV="false" rot="0">
            <a:off x="7257039" y="3622887"/>
            <a:ext cx="3957895" cy="5248134"/>
          </a:xfrm>
          <a:custGeom>
            <a:avLst/>
            <a:gdLst/>
            <a:ahLst/>
            <a:cxnLst/>
            <a:rect r="r" b="b" t="t" l="l"/>
            <a:pathLst>
              <a:path h="5248134" w="3957895">
                <a:moveTo>
                  <a:pt x="0" y="0"/>
                </a:moveTo>
                <a:lnTo>
                  <a:pt x="3957895" y="0"/>
                </a:lnTo>
                <a:lnTo>
                  <a:pt x="3957895" y="5248134"/>
                </a:lnTo>
                <a:lnTo>
                  <a:pt x="0" y="5248134"/>
                </a:lnTo>
                <a:lnTo>
                  <a:pt x="0" y="0"/>
                </a:lnTo>
                <a:close/>
              </a:path>
            </a:pathLst>
          </a:custGeom>
          <a:blipFill>
            <a:blip r:embed="rId5"/>
            <a:stretch>
              <a:fillRect l="0" t="0" r="0" b="0"/>
            </a:stretch>
          </a:blipFill>
        </p:spPr>
      </p:sp>
      <p:sp>
        <p:nvSpPr>
          <p:cNvPr name="Freeform 31" id="31"/>
          <p:cNvSpPr/>
          <p:nvPr/>
        </p:nvSpPr>
        <p:spPr>
          <a:xfrm flipH="false" flipV="false" rot="-1664309">
            <a:off x="412135" y="3012045"/>
            <a:ext cx="1768069" cy="934867"/>
          </a:xfrm>
          <a:custGeom>
            <a:avLst/>
            <a:gdLst/>
            <a:ahLst/>
            <a:cxnLst/>
            <a:rect r="r" b="b" t="t" l="l"/>
            <a:pathLst>
              <a:path h="934867" w="1768069">
                <a:moveTo>
                  <a:pt x="0" y="0"/>
                </a:moveTo>
                <a:lnTo>
                  <a:pt x="1768069" y="0"/>
                </a:lnTo>
                <a:lnTo>
                  <a:pt x="1768069" y="934866"/>
                </a:lnTo>
                <a:lnTo>
                  <a:pt x="0" y="9348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2" id="32"/>
          <p:cNvSpPr txBox="true"/>
          <p:nvPr/>
        </p:nvSpPr>
        <p:spPr>
          <a:xfrm rot="0">
            <a:off x="1296169" y="1819892"/>
            <a:ext cx="9775595"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Nourd Bold"/>
              </a:rPr>
              <a:t>LSTM vs RNN </a:t>
            </a:r>
          </a:p>
        </p:txBody>
      </p:sp>
      <p:sp>
        <p:nvSpPr>
          <p:cNvPr name="TextBox 33" id="33"/>
          <p:cNvSpPr txBox="true"/>
          <p:nvPr/>
        </p:nvSpPr>
        <p:spPr>
          <a:xfrm rot="0">
            <a:off x="2225546" y="9067800"/>
            <a:ext cx="2088118" cy="381000"/>
          </a:xfrm>
          <a:prstGeom prst="rect">
            <a:avLst/>
          </a:prstGeom>
        </p:spPr>
        <p:txBody>
          <a:bodyPr anchor="t" rtlCol="false" tIns="0" lIns="0" bIns="0" rIns="0">
            <a:spAutoFit/>
          </a:bodyPr>
          <a:lstStyle/>
          <a:p>
            <a:pPr algn="ctr">
              <a:lnSpc>
                <a:spcPts val="3000"/>
              </a:lnSpc>
              <a:spcBef>
                <a:spcPct val="0"/>
              </a:spcBef>
            </a:pPr>
            <a:r>
              <a:rPr lang="en-US" sz="2500">
                <a:solidFill>
                  <a:srgbClr val="FFFFFF"/>
                </a:solidFill>
                <a:latin typeface="Nourd Bold"/>
                <a:ea typeface="Nourd Bold"/>
              </a:rPr>
              <a:t>LSTM訓練結果</a:t>
            </a:r>
          </a:p>
        </p:txBody>
      </p:sp>
      <p:sp>
        <p:nvSpPr>
          <p:cNvPr name="TextBox 34" id="34"/>
          <p:cNvSpPr txBox="true"/>
          <p:nvPr/>
        </p:nvSpPr>
        <p:spPr>
          <a:xfrm rot="0">
            <a:off x="8237573" y="9067800"/>
            <a:ext cx="1996827" cy="381000"/>
          </a:xfrm>
          <a:prstGeom prst="rect">
            <a:avLst/>
          </a:prstGeom>
        </p:spPr>
        <p:txBody>
          <a:bodyPr anchor="t" rtlCol="false" tIns="0" lIns="0" bIns="0" rIns="0">
            <a:spAutoFit/>
          </a:bodyPr>
          <a:lstStyle/>
          <a:p>
            <a:pPr algn="ctr">
              <a:lnSpc>
                <a:spcPts val="3000"/>
              </a:lnSpc>
              <a:spcBef>
                <a:spcPct val="0"/>
              </a:spcBef>
            </a:pPr>
            <a:r>
              <a:rPr lang="en-US" sz="2500">
                <a:solidFill>
                  <a:srgbClr val="FFFFFF"/>
                </a:solidFill>
                <a:latin typeface="Nourd Bold"/>
              </a:rPr>
              <a:t>RNN</a:t>
            </a:r>
            <a:r>
              <a:rPr lang="en-US" sz="2500">
                <a:solidFill>
                  <a:srgbClr val="FFFFFF"/>
                </a:solidFill>
                <a:ea typeface="Nourd Bold"/>
              </a:rPr>
              <a:t>訓練結果</a:t>
            </a:r>
          </a:p>
        </p:txBody>
      </p:sp>
      <p:sp>
        <p:nvSpPr>
          <p:cNvPr name="TextBox 35" id="35"/>
          <p:cNvSpPr txBox="true"/>
          <p:nvPr/>
        </p:nvSpPr>
        <p:spPr>
          <a:xfrm rot="0">
            <a:off x="11957132" y="3694946"/>
            <a:ext cx="6007847" cy="3432175"/>
          </a:xfrm>
          <a:prstGeom prst="rect">
            <a:avLst/>
          </a:prstGeom>
        </p:spPr>
        <p:txBody>
          <a:bodyPr anchor="t" rtlCol="false" tIns="0" lIns="0" bIns="0" rIns="0">
            <a:spAutoFit/>
          </a:bodyPr>
          <a:lstStyle/>
          <a:p>
            <a:pPr algn="just" marL="690881" indent="-345440" lvl="1">
              <a:lnSpc>
                <a:spcPts val="7040"/>
              </a:lnSpc>
              <a:buFont typeface="Arial"/>
              <a:buChar char="•"/>
            </a:pPr>
            <a:r>
              <a:rPr lang="en-US" sz="3200">
                <a:solidFill>
                  <a:srgbClr val="FFFFFF"/>
                </a:solidFill>
                <a:latin typeface="Noto Sans T Chinese Bold"/>
                <a:ea typeface="Noto Sans T Chinese Bold"/>
              </a:rPr>
              <a:t>由圖中可知，不論在loss還是accuracy方面，LSTM都遠超RNN，因此模型方面就選定LSTM為基礎架構。</a:t>
            </a:r>
          </a:p>
        </p:txBody>
      </p:sp>
      <p:grpSp>
        <p:nvGrpSpPr>
          <p:cNvPr name="Group 36" id="36"/>
          <p:cNvGrpSpPr/>
          <p:nvPr/>
        </p:nvGrpSpPr>
        <p:grpSpPr>
          <a:xfrm rot="0">
            <a:off x="1307589" y="8305803"/>
            <a:ext cx="3935452" cy="517667"/>
            <a:chOff x="0" y="0"/>
            <a:chExt cx="1036498" cy="136340"/>
          </a:xfrm>
        </p:grpSpPr>
        <p:sp>
          <p:nvSpPr>
            <p:cNvPr name="Freeform 37" id="37"/>
            <p:cNvSpPr/>
            <p:nvPr/>
          </p:nvSpPr>
          <p:spPr>
            <a:xfrm flipH="false" flipV="false" rot="0">
              <a:off x="0" y="0"/>
              <a:ext cx="1036498" cy="136340"/>
            </a:xfrm>
            <a:custGeom>
              <a:avLst/>
              <a:gdLst/>
              <a:ahLst/>
              <a:cxnLst/>
              <a:rect r="r" b="b" t="t" l="l"/>
              <a:pathLst>
                <a:path h="136340" w="1036498">
                  <a:moveTo>
                    <a:pt x="19672" y="0"/>
                  </a:moveTo>
                  <a:lnTo>
                    <a:pt x="1016825" y="0"/>
                  </a:lnTo>
                  <a:cubicBezTo>
                    <a:pt x="1027690" y="0"/>
                    <a:pt x="1036498" y="8808"/>
                    <a:pt x="1036498" y="19672"/>
                  </a:cubicBezTo>
                  <a:lnTo>
                    <a:pt x="1036498" y="116668"/>
                  </a:lnTo>
                  <a:cubicBezTo>
                    <a:pt x="1036498" y="121886"/>
                    <a:pt x="1034425" y="126889"/>
                    <a:pt x="1030736" y="130579"/>
                  </a:cubicBezTo>
                  <a:cubicBezTo>
                    <a:pt x="1027046" y="134268"/>
                    <a:pt x="1022043" y="136340"/>
                    <a:pt x="1016825" y="136340"/>
                  </a:cubicBezTo>
                  <a:lnTo>
                    <a:pt x="19672" y="136340"/>
                  </a:lnTo>
                  <a:cubicBezTo>
                    <a:pt x="14455" y="136340"/>
                    <a:pt x="9451" y="134268"/>
                    <a:pt x="5762" y="130579"/>
                  </a:cubicBezTo>
                  <a:cubicBezTo>
                    <a:pt x="2073" y="126889"/>
                    <a:pt x="0" y="121886"/>
                    <a:pt x="0" y="116668"/>
                  </a:cubicBezTo>
                  <a:lnTo>
                    <a:pt x="0" y="19672"/>
                  </a:lnTo>
                  <a:cubicBezTo>
                    <a:pt x="0" y="14455"/>
                    <a:pt x="2073" y="9451"/>
                    <a:pt x="5762" y="5762"/>
                  </a:cubicBezTo>
                  <a:cubicBezTo>
                    <a:pt x="9451" y="2073"/>
                    <a:pt x="14455" y="0"/>
                    <a:pt x="19672" y="0"/>
                  </a:cubicBezTo>
                  <a:close/>
                </a:path>
              </a:pathLst>
            </a:custGeom>
            <a:solidFill>
              <a:srgbClr val="000000">
                <a:alpha val="0"/>
              </a:srgbClr>
            </a:solidFill>
            <a:ln w="47625" cap="sq">
              <a:solidFill>
                <a:srgbClr val="FF3131"/>
              </a:solidFill>
              <a:prstDash val="solid"/>
              <a:miter/>
            </a:ln>
          </p:spPr>
        </p:sp>
        <p:sp>
          <p:nvSpPr>
            <p:cNvPr name="TextBox 38" id="38"/>
            <p:cNvSpPr txBox="true"/>
            <p:nvPr/>
          </p:nvSpPr>
          <p:spPr>
            <a:xfrm>
              <a:off x="0" y="-28575"/>
              <a:ext cx="1036498" cy="164915"/>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7166833" y="8305803"/>
            <a:ext cx="4048101" cy="480872"/>
            <a:chOff x="0" y="0"/>
            <a:chExt cx="1066166" cy="126649"/>
          </a:xfrm>
        </p:grpSpPr>
        <p:sp>
          <p:nvSpPr>
            <p:cNvPr name="Freeform 40" id="40"/>
            <p:cNvSpPr/>
            <p:nvPr/>
          </p:nvSpPr>
          <p:spPr>
            <a:xfrm flipH="false" flipV="false" rot="0">
              <a:off x="0" y="0"/>
              <a:ext cx="1066166" cy="126649"/>
            </a:xfrm>
            <a:custGeom>
              <a:avLst/>
              <a:gdLst/>
              <a:ahLst/>
              <a:cxnLst/>
              <a:rect r="r" b="b" t="t" l="l"/>
              <a:pathLst>
                <a:path h="126649" w="1066166">
                  <a:moveTo>
                    <a:pt x="19125" y="0"/>
                  </a:moveTo>
                  <a:lnTo>
                    <a:pt x="1047042" y="0"/>
                  </a:lnTo>
                  <a:cubicBezTo>
                    <a:pt x="1052114" y="0"/>
                    <a:pt x="1056978" y="2015"/>
                    <a:pt x="1060565" y="5602"/>
                  </a:cubicBezTo>
                  <a:cubicBezTo>
                    <a:pt x="1064152" y="9188"/>
                    <a:pt x="1066166" y="14053"/>
                    <a:pt x="1066166" y="19125"/>
                  </a:cubicBezTo>
                  <a:lnTo>
                    <a:pt x="1066166" y="107525"/>
                  </a:lnTo>
                  <a:cubicBezTo>
                    <a:pt x="1066166" y="112597"/>
                    <a:pt x="1064152" y="117461"/>
                    <a:pt x="1060565" y="121048"/>
                  </a:cubicBezTo>
                  <a:cubicBezTo>
                    <a:pt x="1056978" y="124635"/>
                    <a:pt x="1052114" y="126649"/>
                    <a:pt x="1047042" y="126649"/>
                  </a:cubicBezTo>
                  <a:lnTo>
                    <a:pt x="19125" y="126649"/>
                  </a:lnTo>
                  <a:cubicBezTo>
                    <a:pt x="14053" y="126649"/>
                    <a:pt x="9188" y="124635"/>
                    <a:pt x="5602" y="121048"/>
                  </a:cubicBezTo>
                  <a:cubicBezTo>
                    <a:pt x="2015" y="117461"/>
                    <a:pt x="0" y="112597"/>
                    <a:pt x="0" y="107525"/>
                  </a:cubicBezTo>
                  <a:lnTo>
                    <a:pt x="0" y="19125"/>
                  </a:lnTo>
                  <a:cubicBezTo>
                    <a:pt x="0" y="14053"/>
                    <a:pt x="2015" y="9188"/>
                    <a:pt x="5602" y="5602"/>
                  </a:cubicBezTo>
                  <a:cubicBezTo>
                    <a:pt x="9188" y="2015"/>
                    <a:pt x="14053" y="0"/>
                    <a:pt x="19125" y="0"/>
                  </a:cubicBezTo>
                  <a:close/>
                </a:path>
              </a:pathLst>
            </a:custGeom>
            <a:solidFill>
              <a:srgbClr val="000000">
                <a:alpha val="0"/>
              </a:srgbClr>
            </a:solidFill>
            <a:ln w="47625" cap="sq">
              <a:solidFill>
                <a:srgbClr val="FF3131"/>
              </a:solidFill>
              <a:prstDash val="solid"/>
              <a:miter/>
            </a:ln>
          </p:spPr>
        </p:sp>
        <p:sp>
          <p:nvSpPr>
            <p:cNvPr name="TextBox 41" id="41"/>
            <p:cNvSpPr txBox="true"/>
            <p:nvPr/>
          </p:nvSpPr>
          <p:spPr>
            <a:xfrm>
              <a:off x="0" y="-28575"/>
              <a:ext cx="1066166" cy="155224"/>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7259300" y="9191625"/>
            <a:ext cx="299219"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4</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4CDDDB"/>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FFFFFE"/>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0"/>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結論</a:t>
              </a:r>
            </a:p>
          </p:txBody>
        </p:sp>
      </p:grpSp>
      <p:sp>
        <p:nvSpPr>
          <p:cNvPr name="Freeform 23" id="2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grpSp>
        <p:nvGrpSpPr>
          <p:cNvPr name="Group 24" id="24"/>
          <p:cNvGrpSpPr/>
          <p:nvPr/>
        </p:nvGrpSpPr>
        <p:grpSpPr>
          <a:xfrm rot="0">
            <a:off x="13629864" y="5666"/>
            <a:ext cx="4658136" cy="1023034"/>
            <a:chOff x="0" y="0"/>
            <a:chExt cx="6210848" cy="1364045"/>
          </a:xfrm>
        </p:grpSpPr>
        <p:grpSp>
          <p:nvGrpSpPr>
            <p:cNvPr name="Group 25" id="25"/>
            <p:cNvGrpSpPr/>
            <p:nvPr/>
          </p:nvGrpSpPr>
          <p:grpSpPr>
            <a:xfrm rot="0">
              <a:off x="0" y="0"/>
              <a:ext cx="6210848" cy="1364045"/>
              <a:chOff x="0" y="0"/>
              <a:chExt cx="1623836" cy="356632"/>
            </a:xfrm>
          </p:grpSpPr>
          <p:sp>
            <p:nvSpPr>
              <p:cNvPr name="Freeform 26" id="26"/>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7" id="27"/>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8" id="28"/>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grpSp>
        <p:nvGrpSpPr>
          <p:cNvPr name="Group 29" id="29"/>
          <p:cNvGrpSpPr/>
          <p:nvPr/>
        </p:nvGrpSpPr>
        <p:grpSpPr>
          <a:xfrm rot="0">
            <a:off x="1465896" y="2615229"/>
            <a:ext cx="2587993" cy="1436818"/>
            <a:chOff x="0" y="0"/>
            <a:chExt cx="681611" cy="378421"/>
          </a:xfrm>
        </p:grpSpPr>
        <p:sp>
          <p:nvSpPr>
            <p:cNvPr name="Freeform 30" id="30"/>
            <p:cNvSpPr/>
            <p:nvPr/>
          </p:nvSpPr>
          <p:spPr>
            <a:xfrm flipH="false" flipV="false" rot="0">
              <a:off x="0" y="0"/>
              <a:ext cx="681611" cy="378421"/>
            </a:xfrm>
            <a:custGeom>
              <a:avLst/>
              <a:gdLst/>
              <a:ahLst/>
              <a:cxnLst/>
              <a:rect r="r" b="b" t="t" l="l"/>
              <a:pathLst>
                <a:path h="378421" w="681611">
                  <a:moveTo>
                    <a:pt x="152565" y="0"/>
                  </a:moveTo>
                  <a:lnTo>
                    <a:pt x="529046" y="0"/>
                  </a:lnTo>
                  <a:cubicBezTo>
                    <a:pt x="569509" y="0"/>
                    <a:pt x="608314" y="16074"/>
                    <a:pt x="636926" y="44685"/>
                  </a:cubicBezTo>
                  <a:cubicBezTo>
                    <a:pt x="665538" y="73297"/>
                    <a:pt x="681611" y="112102"/>
                    <a:pt x="681611" y="152565"/>
                  </a:cubicBezTo>
                  <a:lnTo>
                    <a:pt x="681611" y="225856"/>
                  </a:lnTo>
                  <a:cubicBezTo>
                    <a:pt x="681611" y="266319"/>
                    <a:pt x="665538" y="305124"/>
                    <a:pt x="636926" y="333736"/>
                  </a:cubicBezTo>
                  <a:cubicBezTo>
                    <a:pt x="608314" y="362347"/>
                    <a:pt x="569509" y="378421"/>
                    <a:pt x="529046" y="378421"/>
                  </a:cubicBezTo>
                  <a:lnTo>
                    <a:pt x="152565" y="378421"/>
                  </a:lnTo>
                  <a:cubicBezTo>
                    <a:pt x="112102" y="378421"/>
                    <a:pt x="73297" y="362347"/>
                    <a:pt x="44685" y="333736"/>
                  </a:cubicBezTo>
                  <a:cubicBezTo>
                    <a:pt x="16074" y="305124"/>
                    <a:pt x="0" y="266319"/>
                    <a:pt x="0" y="225856"/>
                  </a:cubicBezTo>
                  <a:lnTo>
                    <a:pt x="0" y="152565"/>
                  </a:lnTo>
                  <a:cubicBezTo>
                    <a:pt x="0" y="112102"/>
                    <a:pt x="16074" y="73297"/>
                    <a:pt x="44685" y="44685"/>
                  </a:cubicBezTo>
                  <a:cubicBezTo>
                    <a:pt x="73297" y="16074"/>
                    <a:pt x="112102" y="0"/>
                    <a:pt x="152565" y="0"/>
                  </a:cubicBezTo>
                  <a:close/>
                </a:path>
              </a:pathLst>
            </a:custGeom>
            <a:solidFill>
              <a:srgbClr val="441AB9"/>
            </a:solidFill>
          </p:spPr>
        </p:sp>
        <p:sp>
          <p:nvSpPr>
            <p:cNvPr name="TextBox 31" id="31"/>
            <p:cNvSpPr txBox="true"/>
            <p:nvPr/>
          </p:nvSpPr>
          <p:spPr>
            <a:xfrm>
              <a:off x="0" y="-66675"/>
              <a:ext cx="681611" cy="445096"/>
            </a:xfrm>
            <a:prstGeom prst="rect">
              <a:avLst/>
            </a:prstGeom>
          </p:spPr>
          <p:txBody>
            <a:bodyPr anchor="ctr" rtlCol="false" tIns="50800" lIns="50800" bIns="50800" rIns="50800"/>
            <a:lstStyle/>
            <a:p>
              <a:pPr algn="ctr">
                <a:lnSpc>
                  <a:spcPts val="4200"/>
                </a:lnSpc>
              </a:pPr>
              <a:r>
                <a:rPr lang="en-US" sz="3000">
                  <a:solidFill>
                    <a:srgbClr val="FFFFFF"/>
                  </a:solidFill>
                  <a:ea typeface="Noto Sans T Chinese"/>
                </a:rPr>
                <a:t>載入資料</a:t>
              </a:r>
            </a:p>
          </p:txBody>
        </p:sp>
      </p:grpSp>
      <p:grpSp>
        <p:nvGrpSpPr>
          <p:cNvPr name="Group 32" id="32"/>
          <p:cNvGrpSpPr/>
          <p:nvPr/>
        </p:nvGrpSpPr>
        <p:grpSpPr>
          <a:xfrm rot="0">
            <a:off x="1797933" y="4998853"/>
            <a:ext cx="3454047" cy="1773936"/>
            <a:chOff x="0" y="0"/>
            <a:chExt cx="909708" cy="467209"/>
          </a:xfrm>
        </p:grpSpPr>
        <p:sp>
          <p:nvSpPr>
            <p:cNvPr name="Freeform 33" id="33"/>
            <p:cNvSpPr/>
            <p:nvPr/>
          </p:nvSpPr>
          <p:spPr>
            <a:xfrm flipH="false" flipV="false" rot="0">
              <a:off x="0" y="0"/>
              <a:ext cx="909708" cy="467209"/>
            </a:xfrm>
            <a:custGeom>
              <a:avLst/>
              <a:gdLst/>
              <a:ahLst/>
              <a:cxnLst/>
              <a:rect r="r" b="b" t="t" l="l"/>
              <a:pathLst>
                <a:path h="467209" w="909708">
                  <a:moveTo>
                    <a:pt x="114312" y="0"/>
                  </a:moveTo>
                  <a:lnTo>
                    <a:pt x="795396" y="0"/>
                  </a:lnTo>
                  <a:cubicBezTo>
                    <a:pt x="858529" y="0"/>
                    <a:pt x="909708" y="51179"/>
                    <a:pt x="909708" y="114312"/>
                  </a:cubicBezTo>
                  <a:lnTo>
                    <a:pt x="909708" y="352898"/>
                  </a:lnTo>
                  <a:cubicBezTo>
                    <a:pt x="909708" y="416030"/>
                    <a:pt x="858529" y="467209"/>
                    <a:pt x="795396" y="467209"/>
                  </a:cubicBezTo>
                  <a:lnTo>
                    <a:pt x="114312" y="467209"/>
                  </a:lnTo>
                  <a:cubicBezTo>
                    <a:pt x="83994" y="467209"/>
                    <a:pt x="54919" y="455166"/>
                    <a:pt x="33481" y="433728"/>
                  </a:cubicBezTo>
                  <a:cubicBezTo>
                    <a:pt x="12044" y="412291"/>
                    <a:pt x="0" y="383215"/>
                    <a:pt x="0" y="352898"/>
                  </a:cubicBezTo>
                  <a:lnTo>
                    <a:pt x="0" y="114312"/>
                  </a:lnTo>
                  <a:cubicBezTo>
                    <a:pt x="0" y="51179"/>
                    <a:pt x="51179" y="0"/>
                    <a:pt x="114312" y="0"/>
                  </a:cubicBezTo>
                  <a:close/>
                </a:path>
              </a:pathLst>
            </a:custGeom>
            <a:solidFill>
              <a:srgbClr val="441AB9"/>
            </a:solidFill>
          </p:spPr>
        </p:sp>
        <p:sp>
          <p:nvSpPr>
            <p:cNvPr name="TextBox 34" id="34"/>
            <p:cNvSpPr txBox="true"/>
            <p:nvPr/>
          </p:nvSpPr>
          <p:spPr>
            <a:xfrm>
              <a:off x="0" y="-66675"/>
              <a:ext cx="909708" cy="533884"/>
            </a:xfrm>
            <a:prstGeom prst="rect">
              <a:avLst/>
            </a:prstGeom>
          </p:spPr>
          <p:txBody>
            <a:bodyPr anchor="ctr" rtlCol="false" tIns="50800" lIns="50800" bIns="50800" rIns="50800"/>
            <a:lstStyle/>
            <a:p>
              <a:pPr algn="ctr">
                <a:lnSpc>
                  <a:spcPts val="4200"/>
                </a:lnSpc>
              </a:pPr>
              <a:r>
                <a:rPr lang="en-US" sz="3000">
                  <a:solidFill>
                    <a:srgbClr val="FFFFFF"/>
                  </a:solidFill>
                  <a:latin typeface="Noto Sans T Chinese"/>
                  <a:ea typeface="Noto Sans T Chinese"/>
                </a:rPr>
                <a:t>資料清理（缺失值,重複值)</a:t>
              </a:r>
            </a:p>
          </p:txBody>
        </p:sp>
      </p:grpSp>
      <p:grpSp>
        <p:nvGrpSpPr>
          <p:cNvPr name="Group 35" id="35"/>
          <p:cNvGrpSpPr/>
          <p:nvPr/>
        </p:nvGrpSpPr>
        <p:grpSpPr>
          <a:xfrm rot="0">
            <a:off x="3316449" y="7821482"/>
            <a:ext cx="3385779" cy="1436818"/>
            <a:chOff x="0" y="0"/>
            <a:chExt cx="891728" cy="378421"/>
          </a:xfrm>
        </p:grpSpPr>
        <p:sp>
          <p:nvSpPr>
            <p:cNvPr name="Freeform 36" id="36"/>
            <p:cNvSpPr/>
            <p:nvPr/>
          </p:nvSpPr>
          <p:spPr>
            <a:xfrm flipH="false" flipV="false" rot="0">
              <a:off x="0" y="0"/>
              <a:ext cx="891728" cy="378421"/>
            </a:xfrm>
            <a:custGeom>
              <a:avLst/>
              <a:gdLst/>
              <a:ahLst/>
              <a:cxnLst/>
              <a:rect r="r" b="b" t="t" l="l"/>
              <a:pathLst>
                <a:path h="378421" w="891728">
                  <a:moveTo>
                    <a:pt x="116617" y="0"/>
                  </a:moveTo>
                  <a:lnTo>
                    <a:pt x="775111" y="0"/>
                  </a:lnTo>
                  <a:cubicBezTo>
                    <a:pt x="839517" y="0"/>
                    <a:pt x="891728" y="52211"/>
                    <a:pt x="891728" y="116617"/>
                  </a:cubicBezTo>
                  <a:lnTo>
                    <a:pt x="891728" y="261805"/>
                  </a:lnTo>
                  <a:cubicBezTo>
                    <a:pt x="891728" y="292733"/>
                    <a:pt x="879441" y="322395"/>
                    <a:pt x="857571" y="344265"/>
                  </a:cubicBezTo>
                  <a:cubicBezTo>
                    <a:pt x="835702" y="366135"/>
                    <a:pt x="806040" y="378421"/>
                    <a:pt x="775111" y="378421"/>
                  </a:cubicBezTo>
                  <a:lnTo>
                    <a:pt x="116617" y="378421"/>
                  </a:lnTo>
                  <a:cubicBezTo>
                    <a:pt x="52211" y="378421"/>
                    <a:pt x="0" y="326210"/>
                    <a:pt x="0" y="261805"/>
                  </a:cubicBezTo>
                  <a:lnTo>
                    <a:pt x="0" y="116617"/>
                  </a:lnTo>
                  <a:cubicBezTo>
                    <a:pt x="0" y="85688"/>
                    <a:pt x="12286" y="56026"/>
                    <a:pt x="34156" y="34156"/>
                  </a:cubicBezTo>
                  <a:cubicBezTo>
                    <a:pt x="56026" y="12286"/>
                    <a:pt x="85688" y="0"/>
                    <a:pt x="116617" y="0"/>
                  </a:cubicBezTo>
                  <a:close/>
                </a:path>
              </a:pathLst>
            </a:custGeom>
            <a:solidFill>
              <a:srgbClr val="441AB9"/>
            </a:solidFill>
          </p:spPr>
        </p:sp>
        <p:sp>
          <p:nvSpPr>
            <p:cNvPr name="TextBox 37" id="37"/>
            <p:cNvSpPr txBox="true"/>
            <p:nvPr/>
          </p:nvSpPr>
          <p:spPr>
            <a:xfrm>
              <a:off x="0" y="-66675"/>
              <a:ext cx="891728" cy="445096"/>
            </a:xfrm>
            <a:prstGeom prst="rect">
              <a:avLst/>
            </a:prstGeom>
          </p:spPr>
          <p:txBody>
            <a:bodyPr anchor="ctr" rtlCol="false" tIns="50800" lIns="50800" bIns="50800" rIns="50800"/>
            <a:lstStyle/>
            <a:p>
              <a:pPr algn="ctr">
                <a:lnSpc>
                  <a:spcPts val="4200"/>
                </a:lnSpc>
              </a:pPr>
              <a:r>
                <a:rPr lang="en-US" sz="3000">
                  <a:solidFill>
                    <a:srgbClr val="FFFFFF"/>
                  </a:solidFill>
                  <a:ea typeface="Noto Sans T Chinese"/>
                </a:rPr>
                <a:t>訓練集可視化分析</a:t>
              </a:r>
            </a:p>
          </p:txBody>
        </p:sp>
      </p:grpSp>
      <p:grpSp>
        <p:nvGrpSpPr>
          <p:cNvPr name="Group 38" id="38"/>
          <p:cNvGrpSpPr/>
          <p:nvPr/>
        </p:nvGrpSpPr>
        <p:grpSpPr>
          <a:xfrm rot="0">
            <a:off x="5932892" y="4639908"/>
            <a:ext cx="5170087" cy="2307336"/>
            <a:chOff x="0" y="0"/>
            <a:chExt cx="1361669" cy="607693"/>
          </a:xfrm>
        </p:grpSpPr>
        <p:sp>
          <p:nvSpPr>
            <p:cNvPr name="Freeform 39" id="39"/>
            <p:cNvSpPr/>
            <p:nvPr/>
          </p:nvSpPr>
          <p:spPr>
            <a:xfrm flipH="false" flipV="false" rot="0">
              <a:off x="0" y="0"/>
              <a:ext cx="1361669" cy="607693"/>
            </a:xfrm>
            <a:custGeom>
              <a:avLst/>
              <a:gdLst/>
              <a:ahLst/>
              <a:cxnLst/>
              <a:rect r="r" b="b" t="t" l="l"/>
              <a:pathLst>
                <a:path h="607693" w="1361669">
                  <a:moveTo>
                    <a:pt x="76370" y="0"/>
                  </a:moveTo>
                  <a:lnTo>
                    <a:pt x="1285299" y="0"/>
                  </a:lnTo>
                  <a:cubicBezTo>
                    <a:pt x="1327477" y="0"/>
                    <a:pt x="1361669" y="34192"/>
                    <a:pt x="1361669" y="76370"/>
                  </a:cubicBezTo>
                  <a:lnTo>
                    <a:pt x="1361669" y="531324"/>
                  </a:lnTo>
                  <a:cubicBezTo>
                    <a:pt x="1361669" y="573502"/>
                    <a:pt x="1327477" y="607693"/>
                    <a:pt x="1285299" y="607693"/>
                  </a:cubicBezTo>
                  <a:lnTo>
                    <a:pt x="76370" y="607693"/>
                  </a:lnTo>
                  <a:cubicBezTo>
                    <a:pt x="34192" y="607693"/>
                    <a:pt x="0" y="573502"/>
                    <a:pt x="0" y="531324"/>
                  </a:cubicBezTo>
                  <a:lnTo>
                    <a:pt x="0" y="76370"/>
                  </a:lnTo>
                  <a:cubicBezTo>
                    <a:pt x="0" y="34192"/>
                    <a:pt x="34192" y="0"/>
                    <a:pt x="76370" y="0"/>
                  </a:cubicBezTo>
                  <a:close/>
                </a:path>
              </a:pathLst>
            </a:custGeom>
            <a:solidFill>
              <a:srgbClr val="441AB9"/>
            </a:solidFill>
          </p:spPr>
        </p:sp>
        <p:sp>
          <p:nvSpPr>
            <p:cNvPr name="TextBox 40" id="40"/>
            <p:cNvSpPr txBox="true"/>
            <p:nvPr/>
          </p:nvSpPr>
          <p:spPr>
            <a:xfrm>
              <a:off x="0" y="-66675"/>
              <a:ext cx="1361669" cy="674368"/>
            </a:xfrm>
            <a:prstGeom prst="rect">
              <a:avLst/>
            </a:prstGeom>
          </p:spPr>
          <p:txBody>
            <a:bodyPr anchor="ctr" rtlCol="false" tIns="50800" lIns="50800" bIns="50800" rIns="50800"/>
            <a:lstStyle/>
            <a:p>
              <a:pPr algn="ctr">
                <a:lnSpc>
                  <a:spcPts val="4200"/>
                </a:lnSpc>
              </a:pPr>
              <a:r>
                <a:rPr lang="en-US" sz="3000">
                  <a:solidFill>
                    <a:srgbClr val="FFFFFF"/>
                  </a:solidFill>
                  <a:ea typeface="Noto Sans T Chinese"/>
                </a:rPr>
                <a:t>資料預處理</a:t>
              </a:r>
            </a:p>
            <a:p>
              <a:pPr algn="ctr">
                <a:lnSpc>
                  <a:spcPts val="4200"/>
                </a:lnSpc>
              </a:pPr>
              <a:r>
                <a:rPr lang="en-US" sz="3000">
                  <a:solidFill>
                    <a:srgbClr val="FFFFFF"/>
                  </a:solidFill>
                  <a:latin typeface="Noto Sans T Chinese"/>
                  <a:ea typeface="Noto Sans T Chinese"/>
                </a:rPr>
                <a:t>(將文本轉換為數值形式,將情緒標籤進行編碼)</a:t>
              </a:r>
            </a:p>
          </p:txBody>
        </p:sp>
      </p:grpSp>
      <p:grpSp>
        <p:nvGrpSpPr>
          <p:cNvPr name="Group 41" id="41"/>
          <p:cNvGrpSpPr/>
          <p:nvPr/>
        </p:nvGrpSpPr>
        <p:grpSpPr>
          <a:xfrm rot="0">
            <a:off x="10161504" y="2322783"/>
            <a:ext cx="3255393" cy="1436818"/>
            <a:chOff x="0" y="0"/>
            <a:chExt cx="857387" cy="378421"/>
          </a:xfrm>
        </p:grpSpPr>
        <p:sp>
          <p:nvSpPr>
            <p:cNvPr name="Freeform 42" id="42"/>
            <p:cNvSpPr/>
            <p:nvPr/>
          </p:nvSpPr>
          <p:spPr>
            <a:xfrm flipH="false" flipV="false" rot="0">
              <a:off x="0" y="0"/>
              <a:ext cx="857387" cy="378421"/>
            </a:xfrm>
            <a:custGeom>
              <a:avLst/>
              <a:gdLst/>
              <a:ahLst/>
              <a:cxnLst/>
              <a:rect r="r" b="b" t="t" l="l"/>
              <a:pathLst>
                <a:path h="378421" w="857387">
                  <a:moveTo>
                    <a:pt x="121287" y="0"/>
                  </a:moveTo>
                  <a:lnTo>
                    <a:pt x="736100" y="0"/>
                  </a:lnTo>
                  <a:cubicBezTo>
                    <a:pt x="803085" y="0"/>
                    <a:pt x="857387" y="54302"/>
                    <a:pt x="857387" y="121287"/>
                  </a:cubicBezTo>
                  <a:lnTo>
                    <a:pt x="857387" y="257134"/>
                  </a:lnTo>
                  <a:cubicBezTo>
                    <a:pt x="857387" y="324119"/>
                    <a:pt x="803085" y="378421"/>
                    <a:pt x="736100" y="378421"/>
                  </a:cubicBezTo>
                  <a:lnTo>
                    <a:pt x="121287" y="378421"/>
                  </a:lnTo>
                  <a:cubicBezTo>
                    <a:pt x="54302" y="378421"/>
                    <a:pt x="0" y="324119"/>
                    <a:pt x="0" y="257134"/>
                  </a:cubicBezTo>
                  <a:lnTo>
                    <a:pt x="0" y="121287"/>
                  </a:lnTo>
                  <a:cubicBezTo>
                    <a:pt x="0" y="54302"/>
                    <a:pt x="54302" y="0"/>
                    <a:pt x="121287" y="0"/>
                  </a:cubicBezTo>
                  <a:close/>
                </a:path>
              </a:pathLst>
            </a:custGeom>
            <a:solidFill>
              <a:srgbClr val="441AB9"/>
            </a:solidFill>
          </p:spPr>
        </p:sp>
        <p:sp>
          <p:nvSpPr>
            <p:cNvPr name="TextBox 43" id="43"/>
            <p:cNvSpPr txBox="true"/>
            <p:nvPr/>
          </p:nvSpPr>
          <p:spPr>
            <a:xfrm>
              <a:off x="0" y="-66675"/>
              <a:ext cx="857387" cy="445096"/>
            </a:xfrm>
            <a:prstGeom prst="rect">
              <a:avLst/>
            </a:prstGeom>
          </p:spPr>
          <p:txBody>
            <a:bodyPr anchor="ctr" rtlCol="false" tIns="50800" lIns="50800" bIns="50800" rIns="50800"/>
            <a:lstStyle/>
            <a:p>
              <a:pPr algn="ctr">
                <a:lnSpc>
                  <a:spcPts val="4200"/>
                </a:lnSpc>
              </a:pPr>
              <a:r>
                <a:rPr lang="en-US" sz="3000">
                  <a:solidFill>
                    <a:srgbClr val="FFFFFF"/>
                  </a:solidFill>
                  <a:ea typeface="Noto Sans T Chinese"/>
                </a:rPr>
                <a:t>定義以及訓練模型</a:t>
              </a:r>
            </a:p>
          </p:txBody>
        </p:sp>
      </p:grpSp>
      <p:grpSp>
        <p:nvGrpSpPr>
          <p:cNvPr name="Group 44" id="44"/>
          <p:cNvGrpSpPr/>
          <p:nvPr/>
        </p:nvGrpSpPr>
        <p:grpSpPr>
          <a:xfrm rot="0">
            <a:off x="14945495" y="6947244"/>
            <a:ext cx="2587993" cy="1436818"/>
            <a:chOff x="0" y="0"/>
            <a:chExt cx="681611" cy="378421"/>
          </a:xfrm>
        </p:grpSpPr>
        <p:sp>
          <p:nvSpPr>
            <p:cNvPr name="Freeform 45" id="45"/>
            <p:cNvSpPr/>
            <p:nvPr/>
          </p:nvSpPr>
          <p:spPr>
            <a:xfrm flipH="false" flipV="false" rot="0">
              <a:off x="0" y="0"/>
              <a:ext cx="681611" cy="378421"/>
            </a:xfrm>
            <a:custGeom>
              <a:avLst/>
              <a:gdLst/>
              <a:ahLst/>
              <a:cxnLst/>
              <a:rect r="r" b="b" t="t" l="l"/>
              <a:pathLst>
                <a:path h="378421" w="681611">
                  <a:moveTo>
                    <a:pt x="152565" y="0"/>
                  </a:moveTo>
                  <a:lnTo>
                    <a:pt x="529046" y="0"/>
                  </a:lnTo>
                  <a:cubicBezTo>
                    <a:pt x="569509" y="0"/>
                    <a:pt x="608314" y="16074"/>
                    <a:pt x="636926" y="44685"/>
                  </a:cubicBezTo>
                  <a:cubicBezTo>
                    <a:pt x="665538" y="73297"/>
                    <a:pt x="681611" y="112102"/>
                    <a:pt x="681611" y="152565"/>
                  </a:cubicBezTo>
                  <a:lnTo>
                    <a:pt x="681611" y="225856"/>
                  </a:lnTo>
                  <a:cubicBezTo>
                    <a:pt x="681611" y="266319"/>
                    <a:pt x="665538" y="305124"/>
                    <a:pt x="636926" y="333736"/>
                  </a:cubicBezTo>
                  <a:cubicBezTo>
                    <a:pt x="608314" y="362347"/>
                    <a:pt x="569509" y="378421"/>
                    <a:pt x="529046" y="378421"/>
                  </a:cubicBezTo>
                  <a:lnTo>
                    <a:pt x="152565" y="378421"/>
                  </a:lnTo>
                  <a:cubicBezTo>
                    <a:pt x="112102" y="378421"/>
                    <a:pt x="73297" y="362347"/>
                    <a:pt x="44685" y="333736"/>
                  </a:cubicBezTo>
                  <a:cubicBezTo>
                    <a:pt x="16074" y="305124"/>
                    <a:pt x="0" y="266319"/>
                    <a:pt x="0" y="225856"/>
                  </a:cubicBezTo>
                  <a:lnTo>
                    <a:pt x="0" y="152565"/>
                  </a:lnTo>
                  <a:cubicBezTo>
                    <a:pt x="0" y="112102"/>
                    <a:pt x="16074" y="73297"/>
                    <a:pt x="44685" y="44685"/>
                  </a:cubicBezTo>
                  <a:cubicBezTo>
                    <a:pt x="73297" y="16074"/>
                    <a:pt x="112102" y="0"/>
                    <a:pt x="152565" y="0"/>
                  </a:cubicBezTo>
                  <a:close/>
                </a:path>
              </a:pathLst>
            </a:custGeom>
            <a:solidFill>
              <a:srgbClr val="441AB9"/>
            </a:solidFill>
          </p:spPr>
        </p:sp>
        <p:sp>
          <p:nvSpPr>
            <p:cNvPr name="TextBox 46" id="46"/>
            <p:cNvSpPr txBox="true"/>
            <p:nvPr/>
          </p:nvSpPr>
          <p:spPr>
            <a:xfrm>
              <a:off x="0" y="-66675"/>
              <a:ext cx="681611" cy="445096"/>
            </a:xfrm>
            <a:prstGeom prst="rect">
              <a:avLst/>
            </a:prstGeom>
          </p:spPr>
          <p:txBody>
            <a:bodyPr anchor="ctr" rtlCol="false" tIns="50800" lIns="50800" bIns="50800" rIns="50800"/>
            <a:lstStyle/>
            <a:p>
              <a:pPr algn="ctr">
                <a:lnSpc>
                  <a:spcPts val="4200"/>
                </a:lnSpc>
              </a:pPr>
              <a:r>
                <a:rPr lang="en-US" sz="3000">
                  <a:solidFill>
                    <a:srgbClr val="FFFFFF"/>
                  </a:solidFill>
                  <a:ea typeface="Noto Sans T Chinese"/>
                </a:rPr>
                <a:t>套入測試集</a:t>
              </a:r>
            </a:p>
          </p:txBody>
        </p:sp>
      </p:grpSp>
      <p:sp>
        <p:nvSpPr>
          <p:cNvPr name="Freeform 47" id="47"/>
          <p:cNvSpPr/>
          <p:nvPr/>
        </p:nvSpPr>
        <p:spPr>
          <a:xfrm flipH="false" flipV="false" rot="4014692">
            <a:off x="2941569" y="6773210"/>
            <a:ext cx="1354812" cy="965947"/>
          </a:xfrm>
          <a:custGeom>
            <a:avLst/>
            <a:gdLst/>
            <a:ahLst/>
            <a:cxnLst/>
            <a:rect r="r" b="b" t="t" l="l"/>
            <a:pathLst>
              <a:path h="965947" w="1354812">
                <a:moveTo>
                  <a:pt x="0" y="0"/>
                </a:moveTo>
                <a:lnTo>
                  <a:pt x="1354812" y="0"/>
                </a:lnTo>
                <a:lnTo>
                  <a:pt x="1354812" y="965948"/>
                </a:lnTo>
                <a:lnTo>
                  <a:pt x="0" y="965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8" id="48"/>
          <p:cNvSpPr/>
          <p:nvPr/>
        </p:nvSpPr>
        <p:spPr>
          <a:xfrm flipH="false" flipV="false" rot="5170720">
            <a:off x="2414523" y="3952438"/>
            <a:ext cx="1354812" cy="965947"/>
          </a:xfrm>
          <a:custGeom>
            <a:avLst/>
            <a:gdLst/>
            <a:ahLst/>
            <a:cxnLst/>
            <a:rect r="r" b="b" t="t" l="l"/>
            <a:pathLst>
              <a:path h="965947" w="1354812">
                <a:moveTo>
                  <a:pt x="0" y="0"/>
                </a:moveTo>
                <a:lnTo>
                  <a:pt x="1354812" y="0"/>
                </a:lnTo>
                <a:lnTo>
                  <a:pt x="1354812" y="965948"/>
                </a:lnTo>
                <a:lnTo>
                  <a:pt x="0" y="965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9" id="49"/>
          <p:cNvSpPr/>
          <p:nvPr/>
        </p:nvSpPr>
        <p:spPr>
          <a:xfrm flipH="false" flipV="false" rot="-3117897">
            <a:off x="5679922" y="6773210"/>
            <a:ext cx="1354812" cy="965947"/>
          </a:xfrm>
          <a:custGeom>
            <a:avLst/>
            <a:gdLst/>
            <a:ahLst/>
            <a:cxnLst/>
            <a:rect r="r" b="b" t="t" l="l"/>
            <a:pathLst>
              <a:path h="965947" w="1354812">
                <a:moveTo>
                  <a:pt x="0" y="0"/>
                </a:moveTo>
                <a:lnTo>
                  <a:pt x="1354813" y="0"/>
                </a:lnTo>
                <a:lnTo>
                  <a:pt x="1354813" y="965948"/>
                </a:lnTo>
                <a:lnTo>
                  <a:pt x="0" y="965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0" id="50"/>
          <p:cNvSpPr/>
          <p:nvPr/>
        </p:nvSpPr>
        <p:spPr>
          <a:xfrm flipH="false" flipV="false" rot="-3165006">
            <a:off x="9716086" y="3828969"/>
            <a:ext cx="1354812" cy="965947"/>
          </a:xfrm>
          <a:custGeom>
            <a:avLst/>
            <a:gdLst/>
            <a:ahLst/>
            <a:cxnLst/>
            <a:rect r="r" b="b" t="t" l="l"/>
            <a:pathLst>
              <a:path h="965947" w="1354812">
                <a:moveTo>
                  <a:pt x="0" y="0"/>
                </a:moveTo>
                <a:lnTo>
                  <a:pt x="1354812" y="0"/>
                </a:lnTo>
                <a:lnTo>
                  <a:pt x="1354812" y="965947"/>
                </a:lnTo>
                <a:lnTo>
                  <a:pt x="0" y="965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1" id="51"/>
          <p:cNvGrpSpPr/>
          <p:nvPr/>
        </p:nvGrpSpPr>
        <p:grpSpPr>
          <a:xfrm rot="0">
            <a:off x="13071358" y="4607326"/>
            <a:ext cx="2587993" cy="1436818"/>
            <a:chOff x="0" y="0"/>
            <a:chExt cx="681611" cy="378421"/>
          </a:xfrm>
        </p:grpSpPr>
        <p:sp>
          <p:nvSpPr>
            <p:cNvPr name="Freeform 52" id="52"/>
            <p:cNvSpPr/>
            <p:nvPr/>
          </p:nvSpPr>
          <p:spPr>
            <a:xfrm flipH="false" flipV="false" rot="0">
              <a:off x="0" y="0"/>
              <a:ext cx="681611" cy="378421"/>
            </a:xfrm>
            <a:custGeom>
              <a:avLst/>
              <a:gdLst/>
              <a:ahLst/>
              <a:cxnLst/>
              <a:rect r="r" b="b" t="t" l="l"/>
              <a:pathLst>
                <a:path h="378421" w="681611">
                  <a:moveTo>
                    <a:pt x="152565" y="0"/>
                  </a:moveTo>
                  <a:lnTo>
                    <a:pt x="529046" y="0"/>
                  </a:lnTo>
                  <a:cubicBezTo>
                    <a:pt x="569509" y="0"/>
                    <a:pt x="608314" y="16074"/>
                    <a:pt x="636926" y="44685"/>
                  </a:cubicBezTo>
                  <a:cubicBezTo>
                    <a:pt x="665538" y="73297"/>
                    <a:pt x="681611" y="112102"/>
                    <a:pt x="681611" y="152565"/>
                  </a:cubicBezTo>
                  <a:lnTo>
                    <a:pt x="681611" y="225856"/>
                  </a:lnTo>
                  <a:cubicBezTo>
                    <a:pt x="681611" y="266319"/>
                    <a:pt x="665538" y="305124"/>
                    <a:pt x="636926" y="333736"/>
                  </a:cubicBezTo>
                  <a:cubicBezTo>
                    <a:pt x="608314" y="362347"/>
                    <a:pt x="569509" y="378421"/>
                    <a:pt x="529046" y="378421"/>
                  </a:cubicBezTo>
                  <a:lnTo>
                    <a:pt x="152565" y="378421"/>
                  </a:lnTo>
                  <a:cubicBezTo>
                    <a:pt x="112102" y="378421"/>
                    <a:pt x="73297" y="362347"/>
                    <a:pt x="44685" y="333736"/>
                  </a:cubicBezTo>
                  <a:cubicBezTo>
                    <a:pt x="16074" y="305124"/>
                    <a:pt x="0" y="266319"/>
                    <a:pt x="0" y="225856"/>
                  </a:cubicBezTo>
                  <a:lnTo>
                    <a:pt x="0" y="152565"/>
                  </a:lnTo>
                  <a:cubicBezTo>
                    <a:pt x="0" y="112102"/>
                    <a:pt x="16074" y="73297"/>
                    <a:pt x="44685" y="44685"/>
                  </a:cubicBezTo>
                  <a:cubicBezTo>
                    <a:pt x="73297" y="16074"/>
                    <a:pt x="112102" y="0"/>
                    <a:pt x="152565" y="0"/>
                  </a:cubicBezTo>
                  <a:close/>
                </a:path>
              </a:pathLst>
            </a:custGeom>
            <a:solidFill>
              <a:srgbClr val="441AB9"/>
            </a:solidFill>
          </p:spPr>
        </p:sp>
        <p:sp>
          <p:nvSpPr>
            <p:cNvPr name="TextBox 53" id="53"/>
            <p:cNvSpPr txBox="true"/>
            <p:nvPr/>
          </p:nvSpPr>
          <p:spPr>
            <a:xfrm>
              <a:off x="0" y="-66675"/>
              <a:ext cx="681611" cy="445096"/>
            </a:xfrm>
            <a:prstGeom prst="rect">
              <a:avLst/>
            </a:prstGeom>
          </p:spPr>
          <p:txBody>
            <a:bodyPr anchor="ctr" rtlCol="false" tIns="50800" lIns="50800" bIns="50800" rIns="50800"/>
            <a:lstStyle/>
            <a:p>
              <a:pPr algn="ctr">
                <a:lnSpc>
                  <a:spcPts val="4200"/>
                </a:lnSpc>
              </a:pPr>
              <a:r>
                <a:rPr lang="en-US" sz="3000">
                  <a:solidFill>
                    <a:srgbClr val="FFFFFF"/>
                  </a:solidFill>
                  <a:ea typeface="Noto Sans T Chinese"/>
                </a:rPr>
                <a:t>調整模型</a:t>
              </a:r>
            </a:p>
          </p:txBody>
        </p:sp>
      </p:grpSp>
      <p:sp>
        <p:nvSpPr>
          <p:cNvPr name="Freeform 54" id="54"/>
          <p:cNvSpPr/>
          <p:nvPr/>
        </p:nvSpPr>
        <p:spPr>
          <a:xfrm flipH="false" flipV="false" rot="2992514">
            <a:off x="12633593" y="3616759"/>
            <a:ext cx="1354812" cy="965947"/>
          </a:xfrm>
          <a:custGeom>
            <a:avLst/>
            <a:gdLst/>
            <a:ahLst/>
            <a:cxnLst/>
            <a:rect r="r" b="b" t="t" l="l"/>
            <a:pathLst>
              <a:path h="965947" w="1354812">
                <a:moveTo>
                  <a:pt x="0" y="0"/>
                </a:moveTo>
                <a:lnTo>
                  <a:pt x="1354813" y="0"/>
                </a:lnTo>
                <a:lnTo>
                  <a:pt x="1354813" y="965947"/>
                </a:lnTo>
                <a:lnTo>
                  <a:pt x="0" y="965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5" id="55"/>
          <p:cNvSpPr/>
          <p:nvPr/>
        </p:nvSpPr>
        <p:spPr>
          <a:xfrm flipH="false" flipV="false" rot="3983374">
            <a:off x="14981945" y="5830379"/>
            <a:ext cx="1354812" cy="965947"/>
          </a:xfrm>
          <a:custGeom>
            <a:avLst/>
            <a:gdLst/>
            <a:ahLst/>
            <a:cxnLst/>
            <a:rect r="r" b="b" t="t" l="l"/>
            <a:pathLst>
              <a:path h="965947" w="1354812">
                <a:moveTo>
                  <a:pt x="0" y="0"/>
                </a:moveTo>
                <a:lnTo>
                  <a:pt x="1354812" y="0"/>
                </a:lnTo>
                <a:lnTo>
                  <a:pt x="1354812" y="965948"/>
                </a:lnTo>
                <a:lnTo>
                  <a:pt x="0" y="965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6" id="56"/>
          <p:cNvGrpSpPr/>
          <p:nvPr/>
        </p:nvGrpSpPr>
        <p:grpSpPr>
          <a:xfrm rot="0">
            <a:off x="11390406" y="6894697"/>
            <a:ext cx="2587993" cy="1436818"/>
            <a:chOff x="0" y="0"/>
            <a:chExt cx="681611" cy="378421"/>
          </a:xfrm>
        </p:grpSpPr>
        <p:sp>
          <p:nvSpPr>
            <p:cNvPr name="Freeform 57" id="57"/>
            <p:cNvSpPr/>
            <p:nvPr/>
          </p:nvSpPr>
          <p:spPr>
            <a:xfrm flipH="false" flipV="false" rot="0">
              <a:off x="0" y="0"/>
              <a:ext cx="681611" cy="378421"/>
            </a:xfrm>
            <a:custGeom>
              <a:avLst/>
              <a:gdLst/>
              <a:ahLst/>
              <a:cxnLst/>
              <a:rect r="r" b="b" t="t" l="l"/>
              <a:pathLst>
                <a:path h="378421" w="681611">
                  <a:moveTo>
                    <a:pt x="152565" y="0"/>
                  </a:moveTo>
                  <a:lnTo>
                    <a:pt x="529046" y="0"/>
                  </a:lnTo>
                  <a:cubicBezTo>
                    <a:pt x="569509" y="0"/>
                    <a:pt x="608314" y="16074"/>
                    <a:pt x="636926" y="44685"/>
                  </a:cubicBezTo>
                  <a:cubicBezTo>
                    <a:pt x="665538" y="73297"/>
                    <a:pt x="681611" y="112102"/>
                    <a:pt x="681611" y="152565"/>
                  </a:cubicBezTo>
                  <a:lnTo>
                    <a:pt x="681611" y="225856"/>
                  </a:lnTo>
                  <a:cubicBezTo>
                    <a:pt x="681611" y="266319"/>
                    <a:pt x="665538" y="305124"/>
                    <a:pt x="636926" y="333736"/>
                  </a:cubicBezTo>
                  <a:cubicBezTo>
                    <a:pt x="608314" y="362347"/>
                    <a:pt x="569509" y="378421"/>
                    <a:pt x="529046" y="378421"/>
                  </a:cubicBezTo>
                  <a:lnTo>
                    <a:pt x="152565" y="378421"/>
                  </a:lnTo>
                  <a:cubicBezTo>
                    <a:pt x="112102" y="378421"/>
                    <a:pt x="73297" y="362347"/>
                    <a:pt x="44685" y="333736"/>
                  </a:cubicBezTo>
                  <a:cubicBezTo>
                    <a:pt x="16074" y="305124"/>
                    <a:pt x="0" y="266319"/>
                    <a:pt x="0" y="225856"/>
                  </a:cubicBezTo>
                  <a:lnTo>
                    <a:pt x="0" y="152565"/>
                  </a:lnTo>
                  <a:cubicBezTo>
                    <a:pt x="0" y="112102"/>
                    <a:pt x="16074" y="73297"/>
                    <a:pt x="44685" y="44685"/>
                  </a:cubicBezTo>
                  <a:cubicBezTo>
                    <a:pt x="73297" y="16074"/>
                    <a:pt x="112102" y="0"/>
                    <a:pt x="152565" y="0"/>
                  </a:cubicBezTo>
                  <a:close/>
                </a:path>
              </a:pathLst>
            </a:custGeom>
            <a:solidFill>
              <a:srgbClr val="441AB9"/>
            </a:solidFill>
          </p:spPr>
        </p:sp>
        <p:sp>
          <p:nvSpPr>
            <p:cNvPr name="TextBox 58" id="58"/>
            <p:cNvSpPr txBox="true"/>
            <p:nvPr/>
          </p:nvSpPr>
          <p:spPr>
            <a:xfrm>
              <a:off x="0" y="-66675"/>
              <a:ext cx="681611" cy="445096"/>
            </a:xfrm>
            <a:prstGeom prst="rect">
              <a:avLst/>
            </a:prstGeom>
          </p:spPr>
          <p:txBody>
            <a:bodyPr anchor="ctr" rtlCol="false" tIns="50800" lIns="50800" bIns="50800" rIns="50800"/>
            <a:lstStyle/>
            <a:p>
              <a:pPr algn="ctr">
                <a:lnSpc>
                  <a:spcPts val="4200"/>
                </a:lnSpc>
              </a:pPr>
              <a:r>
                <a:rPr lang="en-US" sz="3000">
                  <a:solidFill>
                    <a:srgbClr val="FFFFFF"/>
                  </a:solidFill>
                  <a:ea typeface="Noto Sans T Chinese"/>
                </a:rPr>
                <a:t>輸出結果</a:t>
              </a:r>
            </a:p>
          </p:txBody>
        </p:sp>
      </p:grpSp>
      <p:sp>
        <p:nvSpPr>
          <p:cNvPr name="Freeform 59" id="59"/>
          <p:cNvSpPr/>
          <p:nvPr/>
        </p:nvSpPr>
        <p:spPr>
          <a:xfrm flipH="false" flipV="false" rot="-10739143">
            <a:off x="13657328" y="7182680"/>
            <a:ext cx="1354812" cy="965947"/>
          </a:xfrm>
          <a:custGeom>
            <a:avLst/>
            <a:gdLst/>
            <a:ahLst/>
            <a:cxnLst/>
            <a:rect r="r" b="b" t="t" l="l"/>
            <a:pathLst>
              <a:path h="965947" w="1354812">
                <a:moveTo>
                  <a:pt x="0" y="0"/>
                </a:moveTo>
                <a:lnTo>
                  <a:pt x="1354812" y="0"/>
                </a:lnTo>
                <a:lnTo>
                  <a:pt x="1354812" y="965947"/>
                </a:lnTo>
                <a:lnTo>
                  <a:pt x="0" y="965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0" id="60"/>
          <p:cNvSpPr/>
          <p:nvPr/>
        </p:nvSpPr>
        <p:spPr>
          <a:xfrm flipH="false" flipV="false" rot="-3322355">
            <a:off x="12633593" y="5855933"/>
            <a:ext cx="1354812" cy="965947"/>
          </a:xfrm>
          <a:custGeom>
            <a:avLst/>
            <a:gdLst/>
            <a:ahLst/>
            <a:cxnLst/>
            <a:rect r="r" b="b" t="t" l="l"/>
            <a:pathLst>
              <a:path h="965947" w="1354812">
                <a:moveTo>
                  <a:pt x="0" y="0"/>
                </a:moveTo>
                <a:lnTo>
                  <a:pt x="1354813" y="0"/>
                </a:lnTo>
                <a:lnTo>
                  <a:pt x="1354813" y="965948"/>
                </a:lnTo>
                <a:lnTo>
                  <a:pt x="0" y="965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1" id="61"/>
          <p:cNvSpPr txBox="true"/>
          <p:nvPr/>
        </p:nvSpPr>
        <p:spPr>
          <a:xfrm rot="0">
            <a:off x="947411" y="1319829"/>
            <a:ext cx="9775595"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ea typeface="Nourd Bold"/>
              </a:rPr>
              <a:t>架構圖</a:t>
            </a:r>
          </a:p>
        </p:txBody>
      </p:sp>
      <p:sp>
        <p:nvSpPr>
          <p:cNvPr name="TextBox 62" id="62"/>
          <p:cNvSpPr txBox="true"/>
          <p:nvPr/>
        </p:nvSpPr>
        <p:spPr>
          <a:xfrm rot="0">
            <a:off x="17259300" y="9191625"/>
            <a:ext cx="299219"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5</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4CDDDB"/>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0"/>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結論</a:t>
              </a:r>
            </a:p>
          </p:txBody>
        </p:sp>
      </p:grpSp>
      <p:sp>
        <p:nvSpPr>
          <p:cNvPr name="Freeform 23" id="2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grpSp>
        <p:nvGrpSpPr>
          <p:cNvPr name="Group 24" id="24"/>
          <p:cNvGrpSpPr/>
          <p:nvPr/>
        </p:nvGrpSpPr>
        <p:grpSpPr>
          <a:xfrm rot="0">
            <a:off x="13629864" y="5666"/>
            <a:ext cx="4658136" cy="1023034"/>
            <a:chOff x="0" y="0"/>
            <a:chExt cx="6210848" cy="1364045"/>
          </a:xfrm>
        </p:grpSpPr>
        <p:grpSp>
          <p:nvGrpSpPr>
            <p:cNvPr name="Group 25" id="25"/>
            <p:cNvGrpSpPr/>
            <p:nvPr/>
          </p:nvGrpSpPr>
          <p:grpSpPr>
            <a:xfrm rot="0">
              <a:off x="0" y="0"/>
              <a:ext cx="6210848" cy="1364045"/>
              <a:chOff x="0" y="0"/>
              <a:chExt cx="1623836" cy="356632"/>
            </a:xfrm>
          </p:grpSpPr>
          <p:sp>
            <p:nvSpPr>
              <p:cNvPr name="Freeform 26" id="26"/>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7" id="27"/>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8" id="28"/>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9" id="29"/>
          <p:cNvSpPr/>
          <p:nvPr/>
        </p:nvSpPr>
        <p:spPr>
          <a:xfrm flipH="false" flipV="false" rot="0">
            <a:off x="631902" y="4346637"/>
            <a:ext cx="9095365" cy="3989456"/>
          </a:xfrm>
          <a:custGeom>
            <a:avLst/>
            <a:gdLst/>
            <a:ahLst/>
            <a:cxnLst/>
            <a:rect r="r" b="b" t="t" l="l"/>
            <a:pathLst>
              <a:path h="3989456" w="9095365">
                <a:moveTo>
                  <a:pt x="0" y="0"/>
                </a:moveTo>
                <a:lnTo>
                  <a:pt x="9095364" y="0"/>
                </a:lnTo>
                <a:lnTo>
                  <a:pt x="9095364" y="3989456"/>
                </a:lnTo>
                <a:lnTo>
                  <a:pt x="0" y="3989456"/>
                </a:lnTo>
                <a:lnTo>
                  <a:pt x="0" y="0"/>
                </a:lnTo>
                <a:close/>
              </a:path>
            </a:pathLst>
          </a:custGeom>
          <a:blipFill>
            <a:blip r:embed="rId4"/>
            <a:stretch>
              <a:fillRect l="0" t="0" r="0" b="0"/>
            </a:stretch>
          </a:blipFill>
        </p:spPr>
      </p:sp>
      <p:sp>
        <p:nvSpPr>
          <p:cNvPr name="TextBox 30" id="30"/>
          <p:cNvSpPr txBox="true"/>
          <p:nvPr/>
        </p:nvSpPr>
        <p:spPr>
          <a:xfrm rot="0">
            <a:off x="1028700" y="1819892"/>
            <a:ext cx="10613751"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Nourd Bold"/>
                <a:ea typeface="Nourd Bold"/>
              </a:rPr>
              <a:t>問題發現:</a:t>
            </a:r>
          </a:p>
        </p:txBody>
      </p:sp>
      <p:sp>
        <p:nvSpPr>
          <p:cNvPr name="TextBox 31" id="31"/>
          <p:cNvSpPr txBox="true"/>
          <p:nvPr/>
        </p:nvSpPr>
        <p:spPr>
          <a:xfrm rot="0">
            <a:off x="9857213" y="3037267"/>
            <a:ext cx="7528601" cy="1144905"/>
          </a:xfrm>
          <a:prstGeom prst="rect">
            <a:avLst/>
          </a:prstGeom>
        </p:spPr>
        <p:txBody>
          <a:bodyPr anchor="t" rtlCol="false" tIns="0" lIns="0" bIns="0" rIns="0">
            <a:spAutoFit/>
          </a:bodyPr>
          <a:lstStyle/>
          <a:p>
            <a:pPr algn="ctr" marL="712473" indent="-356237" lvl="1">
              <a:lnSpc>
                <a:spcPts val="4620"/>
              </a:lnSpc>
              <a:buFont typeface="Arial"/>
              <a:buChar char="•"/>
            </a:pPr>
            <a:r>
              <a:rPr lang="en-US" sz="3300">
                <a:solidFill>
                  <a:srgbClr val="FFFFFF"/>
                </a:solidFill>
                <a:latin typeface="Noto Sans T Chinese Bold"/>
                <a:ea typeface="Noto Sans T Chinese Bold"/>
              </a:rPr>
              <a:t>這個句子的答案應該要為  sadness 才對，但試了幾次後仍為 angry</a:t>
            </a:r>
          </a:p>
        </p:txBody>
      </p:sp>
      <p:sp>
        <p:nvSpPr>
          <p:cNvPr name="TextBox 32" id="32"/>
          <p:cNvSpPr txBox="true"/>
          <p:nvPr/>
        </p:nvSpPr>
        <p:spPr>
          <a:xfrm rot="0">
            <a:off x="9857213" y="4786073"/>
            <a:ext cx="8335097" cy="563880"/>
          </a:xfrm>
          <a:prstGeom prst="rect">
            <a:avLst/>
          </a:prstGeom>
        </p:spPr>
        <p:txBody>
          <a:bodyPr anchor="t" rtlCol="false" tIns="0" lIns="0" bIns="0" rIns="0">
            <a:spAutoFit/>
          </a:bodyPr>
          <a:lstStyle/>
          <a:p>
            <a:pPr algn="ctr" marL="712473" indent="-356237" lvl="1">
              <a:lnSpc>
                <a:spcPts val="4620"/>
              </a:lnSpc>
              <a:buFont typeface="Arial"/>
              <a:buChar char="•"/>
            </a:pPr>
            <a:r>
              <a:rPr lang="en-US" sz="3300">
                <a:solidFill>
                  <a:srgbClr val="FFFFFF"/>
                </a:solidFill>
                <a:ea typeface="Noto Sans T Chinese Bold"/>
              </a:rPr>
              <a:t>針對這個問題，我們想到兩個層面去處理</a:t>
            </a:r>
          </a:p>
        </p:txBody>
      </p:sp>
      <p:grpSp>
        <p:nvGrpSpPr>
          <p:cNvPr name="Group 33" id="33"/>
          <p:cNvGrpSpPr/>
          <p:nvPr/>
        </p:nvGrpSpPr>
        <p:grpSpPr>
          <a:xfrm rot="0">
            <a:off x="681520" y="4713226"/>
            <a:ext cx="1977167" cy="430274"/>
            <a:chOff x="0" y="0"/>
            <a:chExt cx="520735" cy="113323"/>
          </a:xfrm>
        </p:grpSpPr>
        <p:sp>
          <p:nvSpPr>
            <p:cNvPr name="Freeform 34" id="34"/>
            <p:cNvSpPr/>
            <p:nvPr/>
          </p:nvSpPr>
          <p:spPr>
            <a:xfrm flipH="false" flipV="false" rot="0">
              <a:off x="0" y="0"/>
              <a:ext cx="520735" cy="113323"/>
            </a:xfrm>
            <a:custGeom>
              <a:avLst/>
              <a:gdLst/>
              <a:ahLst/>
              <a:cxnLst/>
              <a:rect r="r" b="b" t="t" l="l"/>
              <a:pathLst>
                <a:path h="113323" w="520735">
                  <a:moveTo>
                    <a:pt x="39157" y="0"/>
                  </a:moveTo>
                  <a:lnTo>
                    <a:pt x="481579" y="0"/>
                  </a:lnTo>
                  <a:cubicBezTo>
                    <a:pt x="491964" y="0"/>
                    <a:pt x="501923" y="4125"/>
                    <a:pt x="509267" y="11469"/>
                  </a:cubicBezTo>
                  <a:cubicBezTo>
                    <a:pt x="516610" y="18812"/>
                    <a:pt x="520735" y="28772"/>
                    <a:pt x="520735" y="39157"/>
                  </a:cubicBezTo>
                  <a:lnTo>
                    <a:pt x="520735" y="74166"/>
                  </a:lnTo>
                  <a:cubicBezTo>
                    <a:pt x="520735" y="84551"/>
                    <a:pt x="516610" y="94511"/>
                    <a:pt x="509267" y="101854"/>
                  </a:cubicBezTo>
                  <a:cubicBezTo>
                    <a:pt x="501923" y="109198"/>
                    <a:pt x="491964" y="113323"/>
                    <a:pt x="481579" y="113323"/>
                  </a:cubicBezTo>
                  <a:lnTo>
                    <a:pt x="39157" y="113323"/>
                  </a:lnTo>
                  <a:cubicBezTo>
                    <a:pt x="17531" y="113323"/>
                    <a:pt x="0" y="95792"/>
                    <a:pt x="0" y="74166"/>
                  </a:cubicBezTo>
                  <a:lnTo>
                    <a:pt x="0" y="39157"/>
                  </a:lnTo>
                  <a:cubicBezTo>
                    <a:pt x="0" y="17531"/>
                    <a:pt x="17531" y="0"/>
                    <a:pt x="39157" y="0"/>
                  </a:cubicBezTo>
                  <a:close/>
                </a:path>
              </a:pathLst>
            </a:custGeom>
            <a:solidFill>
              <a:srgbClr val="000000">
                <a:alpha val="0"/>
              </a:srgbClr>
            </a:solidFill>
            <a:ln w="47625" cap="sq">
              <a:solidFill>
                <a:srgbClr val="FF3131"/>
              </a:solidFill>
              <a:prstDash val="solid"/>
              <a:miter/>
            </a:ln>
          </p:spPr>
        </p:sp>
        <p:sp>
          <p:nvSpPr>
            <p:cNvPr name="TextBox 35" id="35"/>
            <p:cNvSpPr txBox="true"/>
            <p:nvPr/>
          </p:nvSpPr>
          <p:spPr>
            <a:xfrm>
              <a:off x="0" y="-28575"/>
              <a:ext cx="520735" cy="141898"/>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3004755" y="4739451"/>
            <a:ext cx="3920252" cy="339725"/>
          </a:xfrm>
          <a:prstGeom prst="rect">
            <a:avLst/>
          </a:prstGeom>
        </p:spPr>
        <p:txBody>
          <a:bodyPr anchor="t" rtlCol="false" tIns="0" lIns="0" bIns="0" rIns="0">
            <a:spAutoFit/>
          </a:bodyPr>
          <a:lstStyle/>
          <a:p>
            <a:pPr algn="ctr">
              <a:lnSpc>
                <a:spcPts val="2800"/>
              </a:lnSpc>
              <a:spcBef>
                <a:spcPct val="0"/>
              </a:spcBef>
            </a:pPr>
            <a:r>
              <a:rPr lang="en-US" sz="2000">
                <a:solidFill>
                  <a:srgbClr val="FF3131"/>
                </a:solidFill>
                <a:latin typeface="Noto Sans T Chinese Bold"/>
                <a:ea typeface="Noto Sans T Chinese Bold"/>
              </a:rPr>
              <a:t>此為經過  stopword 過濾後之結果</a:t>
            </a:r>
          </a:p>
        </p:txBody>
      </p:sp>
      <p:sp>
        <p:nvSpPr>
          <p:cNvPr name="TextBox 37" id="37"/>
          <p:cNvSpPr txBox="true"/>
          <p:nvPr/>
        </p:nvSpPr>
        <p:spPr>
          <a:xfrm rot="0">
            <a:off x="4488690" y="8493231"/>
            <a:ext cx="952381" cy="422275"/>
          </a:xfrm>
          <a:prstGeom prst="rect">
            <a:avLst/>
          </a:prstGeom>
        </p:spPr>
        <p:txBody>
          <a:bodyPr anchor="t" rtlCol="false" tIns="0" lIns="0" bIns="0" rIns="0">
            <a:spAutoFit/>
          </a:bodyPr>
          <a:lstStyle/>
          <a:p>
            <a:pPr algn="ctr">
              <a:lnSpc>
                <a:spcPts val="3499"/>
              </a:lnSpc>
              <a:spcBef>
                <a:spcPct val="0"/>
              </a:spcBef>
            </a:pPr>
            <a:r>
              <a:rPr lang="en-US" sz="2499">
                <a:solidFill>
                  <a:srgbClr val="FFFFFE"/>
                </a:solidFill>
                <a:ea typeface="Noto Sans T Chinese Bold"/>
              </a:rPr>
              <a:t>實作圖</a:t>
            </a:r>
          </a:p>
        </p:txBody>
      </p:sp>
      <p:sp>
        <p:nvSpPr>
          <p:cNvPr name="Freeform 38" id="38"/>
          <p:cNvSpPr/>
          <p:nvPr/>
        </p:nvSpPr>
        <p:spPr>
          <a:xfrm flipH="false" flipV="false" rot="0">
            <a:off x="10439886" y="6282336"/>
            <a:ext cx="446358" cy="2204239"/>
          </a:xfrm>
          <a:custGeom>
            <a:avLst/>
            <a:gdLst/>
            <a:ahLst/>
            <a:cxnLst/>
            <a:rect r="r" b="b" t="t" l="l"/>
            <a:pathLst>
              <a:path h="2204239" w="446358">
                <a:moveTo>
                  <a:pt x="0" y="0"/>
                </a:moveTo>
                <a:lnTo>
                  <a:pt x="446358" y="0"/>
                </a:lnTo>
                <a:lnTo>
                  <a:pt x="446358" y="2204238"/>
                </a:lnTo>
                <a:lnTo>
                  <a:pt x="0" y="2204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9" id="39"/>
          <p:cNvSpPr txBox="true"/>
          <p:nvPr/>
        </p:nvSpPr>
        <p:spPr>
          <a:xfrm rot="0">
            <a:off x="11223399" y="5967058"/>
            <a:ext cx="560272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Noto Sans T Chinese Bold"/>
                <a:ea typeface="Noto Sans T Chinese Bold"/>
              </a:rPr>
              <a:t>1.  增加資料量，重新訓練模型</a:t>
            </a:r>
          </a:p>
        </p:txBody>
      </p:sp>
      <p:sp>
        <p:nvSpPr>
          <p:cNvPr name="TextBox 40" id="40"/>
          <p:cNvSpPr txBox="true"/>
          <p:nvPr/>
        </p:nvSpPr>
        <p:spPr>
          <a:xfrm rot="0">
            <a:off x="11223399" y="7770602"/>
            <a:ext cx="6611426" cy="114490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Noto Sans T Chinese Bold"/>
                <a:ea typeface="Noto Sans T Chinese Bold"/>
              </a:rPr>
              <a:t>2.  對 stopword 去做處理，看能不能加強LSTM對上下文之處理</a:t>
            </a:r>
          </a:p>
        </p:txBody>
      </p:sp>
      <p:sp>
        <p:nvSpPr>
          <p:cNvPr name="TextBox 41" id="41"/>
          <p:cNvSpPr txBox="true"/>
          <p:nvPr/>
        </p:nvSpPr>
        <p:spPr>
          <a:xfrm rot="0">
            <a:off x="17259300" y="9191625"/>
            <a:ext cx="299219"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6</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4CDDDB"/>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0"/>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結論</a:t>
              </a:r>
            </a:p>
          </p:txBody>
        </p:sp>
      </p:grpSp>
      <p:sp>
        <p:nvSpPr>
          <p:cNvPr name="Freeform 23" id="23"/>
          <p:cNvSpPr/>
          <p:nvPr/>
        </p:nvSpPr>
        <p:spPr>
          <a:xfrm flipH="false" flipV="false" rot="-5400000">
            <a:off x="-3453370" y="5480491"/>
            <a:ext cx="8964139" cy="9613018"/>
          </a:xfrm>
          <a:custGeom>
            <a:avLst/>
            <a:gdLst/>
            <a:ahLst/>
            <a:cxnLst/>
            <a:rect r="r" b="b" t="t" l="l"/>
            <a:pathLst>
              <a:path h="9613018" w="8964139">
                <a:moveTo>
                  <a:pt x="0" y="0"/>
                </a:moveTo>
                <a:lnTo>
                  <a:pt x="8964140" y="0"/>
                </a:lnTo>
                <a:lnTo>
                  <a:pt x="8964140" y="9613018"/>
                </a:lnTo>
                <a:lnTo>
                  <a:pt x="0" y="9613018"/>
                </a:lnTo>
                <a:lnTo>
                  <a:pt x="0" y="0"/>
                </a:lnTo>
                <a:close/>
              </a:path>
            </a:pathLst>
          </a:custGeom>
          <a:blipFill>
            <a:blip r:embed="rId3">
              <a:alphaModFix amt="43999"/>
            </a:blip>
            <a:stretch>
              <a:fillRect l="0" t="0" r="0" b="0"/>
            </a:stretch>
          </a:blipFill>
        </p:spPr>
      </p:sp>
      <p:grpSp>
        <p:nvGrpSpPr>
          <p:cNvPr name="Group 24" id="24"/>
          <p:cNvGrpSpPr/>
          <p:nvPr/>
        </p:nvGrpSpPr>
        <p:grpSpPr>
          <a:xfrm rot="0">
            <a:off x="13629864" y="5666"/>
            <a:ext cx="4658136" cy="1023034"/>
            <a:chOff x="0" y="0"/>
            <a:chExt cx="6210848" cy="1364045"/>
          </a:xfrm>
        </p:grpSpPr>
        <p:grpSp>
          <p:nvGrpSpPr>
            <p:cNvPr name="Group 25" id="25"/>
            <p:cNvGrpSpPr/>
            <p:nvPr/>
          </p:nvGrpSpPr>
          <p:grpSpPr>
            <a:xfrm rot="0">
              <a:off x="0" y="0"/>
              <a:ext cx="6210848" cy="1364045"/>
              <a:chOff x="0" y="0"/>
              <a:chExt cx="1623836" cy="356632"/>
            </a:xfrm>
          </p:grpSpPr>
          <p:sp>
            <p:nvSpPr>
              <p:cNvPr name="Freeform 26" id="26"/>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7" id="27"/>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8" id="28"/>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9" id="29"/>
          <p:cNvSpPr/>
          <p:nvPr/>
        </p:nvSpPr>
        <p:spPr>
          <a:xfrm flipH="false" flipV="false" rot="0">
            <a:off x="9338373" y="4471867"/>
            <a:ext cx="8582983" cy="3637264"/>
          </a:xfrm>
          <a:custGeom>
            <a:avLst/>
            <a:gdLst/>
            <a:ahLst/>
            <a:cxnLst/>
            <a:rect r="r" b="b" t="t" l="l"/>
            <a:pathLst>
              <a:path h="3637264" w="8582983">
                <a:moveTo>
                  <a:pt x="0" y="0"/>
                </a:moveTo>
                <a:lnTo>
                  <a:pt x="8582983" y="0"/>
                </a:lnTo>
                <a:lnTo>
                  <a:pt x="8582983" y="3637264"/>
                </a:lnTo>
                <a:lnTo>
                  <a:pt x="0" y="3637264"/>
                </a:lnTo>
                <a:lnTo>
                  <a:pt x="0" y="0"/>
                </a:lnTo>
                <a:close/>
              </a:path>
            </a:pathLst>
          </a:custGeom>
          <a:blipFill>
            <a:blip r:embed="rId4"/>
            <a:stretch>
              <a:fillRect l="0" t="0" r="0" b="0"/>
            </a:stretch>
          </a:blipFill>
        </p:spPr>
      </p:sp>
      <p:sp>
        <p:nvSpPr>
          <p:cNvPr name="Freeform 30" id="30"/>
          <p:cNvSpPr/>
          <p:nvPr/>
        </p:nvSpPr>
        <p:spPr>
          <a:xfrm flipH="false" flipV="false" rot="0">
            <a:off x="8915346" y="9063894"/>
            <a:ext cx="846053" cy="846053"/>
          </a:xfrm>
          <a:custGeom>
            <a:avLst/>
            <a:gdLst/>
            <a:ahLst/>
            <a:cxnLst/>
            <a:rect r="r" b="b" t="t" l="l"/>
            <a:pathLst>
              <a:path h="846053" w="846053">
                <a:moveTo>
                  <a:pt x="0" y="0"/>
                </a:moveTo>
                <a:lnTo>
                  <a:pt x="846053" y="0"/>
                </a:lnTo>
                <a:lnTo>
                  <a:pt x="846053" y="846054"/>
                </a:lnTo>
                <a:lnTo>
                  <a:pt x="0" y="846054"/>
                </a:lnTo>
                <a:lnTo>
                  <a:pt x="0" y="0"/>
                </a:lnTo>
                <a:close/>
              </a:path>
            </a:pathLst>
          </a:custGeom>
          <a:blipFill>
            <a:blip r:embed="rId5"/>
            <a:stretch>
              <a:fillRect l="0" t="0" r="0" b="0"/>
            </a:stretch>
          </a:blipFill>
        </p:spPr>
      </p:sp>
      <p:sp>
        <p:nvSpPr>
          <p:cNvPr name="Freeform 31" id="31"/>
          <p:cNvSpPr/>
          <p:nvPr/>
        </p:nvSpPr>
        <p:spPr>
          <a:xfrm flipH="false" flipV="false" rot="0">
            <a:off x="182930" y="4471867"/>
            <a:ext cx="7442108" cy="3493656"/>
          </a:xfrm>
          <a:custGeom>
            <a:avLst/>
            <a:gdLst/>
            <a:ahLst/>
            <a:cxnLst/>
            <a:rect r="r" b="b" t="t" l="l"/>
            <a:pathLst>
              <a:path h="3493656" w="7442108">
                <a:moveTo>
                  <a:pt x="0" y="0"/>
                </a:moveTo>
                <a:lnTo>
                  <a:pt x="7442108" y="0"/>
                </a:lnTo>
                <a:lnTo>
                  <a:pt x="7442108" y="3493656"/>
                </a:lnTo>
                <a:lnTo>
                  <a:pt x="0" y="3493656"/>
                </a:lnTo>
                <a:lnTo>
                  <a:pt x="0" y="0"/>
                </a:lnTo>
                <a:close/>
              </a:path>
            </a:pathLst>
          </a:custGeom>
          <a:blipFill>
            <a:blip r:embed="rId6"/>
            <a:stretch>
              <a:fillRect l="0" t="0" r="0" b="0"/>
            </a:stretch>
          </a:blipFill>
        </p:spPr>
      </p:sp>
      <p:sp>
        <p:nvSpPr>
          <p:cNvPr name="TextBox 32" id="32"/>
          <p:cNvSpPr txBox="true"/>
          <p:nvPr/>
        </p:nvSpPr>
        <p:spPr>
          <a:xfrm rot="0">
            <a:off x="1028700" y="1819892"/>
            <a:ext cx="10613751"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Nourd Bold"/>
                <a:ea typeface="Nourd Bold"/>
              </a:rPr>
              <a:t>資料處理 - 新增資料</a:t>
            </a:r>
          </a:p>
        </p:txBody>
      </p:sp>
      <p:sp>
        <p:nvSpPr>
          <p:cNvPr name="TextBox 33" id="33"/>
          <p:cNvSpPr txBox="true"/>
          <p:nvPr/>
        </p:nvSpPr>
        <p:spPr>
          <a:xfrm rot="0">
            <a:off x="1869454" y="8124146"/>
            <a:ext cx="4685846" cy="274395"/>
          </a:xfrm>
          <a:prstGeom prst="rect">
            <a:avLst/>
          </a:prstGeom>
        </p:spPr>
        <p:txBody>
          <a:bodyPr anchor="t" rtlCol="false" tIns="0" lIns="0" bIns="0" rIns="0">
            <a:spAutoFit/>
          </a:bodyPr>
          <a:lstStyle/>
          <a:p>
            <a:pPr algn="ctr">
              <a:lnSpc>
                <a:spcPts val="2230"/>
              </a:lnSpc>
              <a:spcBef>
                <a:spcPct val="0"/>
              </a:spcBef>
            </a:pPr>
            <a:r>
              <a:rPr lang="en-US" sz="1858">
                <a:solidFill>
                  <a:srgbClr val="FFFFFF"/>
                </a:solidFill>
                <a:latin typeface="DM Sans Bold"/>
                <a:ea typeface="DM Sans Bold"/>
              </a:rPr>
              <a:t>原資料共16000(還沒分割train &amp; test data)</a:t>
            </a:r>
          </a:p>
        </p:txBody>
      </p:sp>
      <p:sp>
        <p:nvSpPr>
          <p:cNvPr name="TextBox 34" id="34"/>
          <p:cNvSpPr txBox="true"/>
          <p:nvPr/>
        </p:nvSpPr>
        <p:spPr>
          <a:xfrm rot="0">
            <a:off x="11900433" y="8271736"/>
            <a:ext cx="5070788" cy="281283"/>
          </a:xfrm>
          <a:prstGeom prst="rect">
            <a:avLst/>
          </a:prstGeom>
        </p:spPr>
        <p:txBody>
          <a:bodyPr anchor="t" rtlCol="false" tIns="0" lIns="0" bIns="0" rIns="0">
            <a:spAutoFit/>
          </a:bodyPr>
          <a:lstStyle/>
          <a:p>
            <a:pPr algn="ctr">
              <a:lnSpc>
                <a:spcPts val="2286"/>
              </a:lnSpc>
              <a:spcBef>
                <a:spcPct val="0"/>
              </a:spcBef>
            </a:pPr>
            <a:r>
              <a:rPr lang="en-US" sz="1905">
                <a:solidFill>
                  <a:srgbClr val="FFFFFF"/>
                </a:solidFill>
                <a:latin typeface="DM Sans Bold"/>
                <a:ea typeface="DM Sans Bold"/>
              </a:rPr>
              <a:t>新增資料    訓練集:18000筆、測試集:  2000筆</a:t>
            </a:r>
          </a:p>
        </p:txBody>
      </p:sp>
      <p:sp>
        <p:nvSpPr>
          <p:cNvPr name="TextBox 35" id="35"/>
          <p:cNvSpPr txBox="true"/>
          <p:nvPr/>
        </p:nvSpPr>
        <p:spPr>
          <a:xfrm rot="0">
            <a:off x="10173890" y="9220221"/>
            <a:ext cx="3850871" cy="533400"/>
          </a:xfrm>
          <a:prstGeom prst="rect">
            <a:avLst/>
          </a:prstGeom>
        </p:spPr>
        <p:txBody>
          <a:bodyPr anchor="t" rtlCol="false" tIns="0" lIns="0" bIns="0" rIns="0">
            <a:spAutoFit/>
          </a:bodyPr>
          <a:lstStyle/>
          <a:p>
            <a:pPr algn="ctr">
              <a:lnSpc>
                <a:spcPts val="2159"/>
              </a:lnSpc>
              <a:spcBef>
                <a:spcPct val="0"/>
              </a:spcBef>
            </a:pPr>
            <a:r>
              <a:rPr lang="en-US" sz="1799">
                <a:solidFill>
                  <a:srgbClr val="FFFFFF"/>
                </a:solidFill>
                <a:latin typeface="Nourd Bold"/>
              </a:rPr>
              <a:t>Kaggle: Emotion Dataset for Emotion Recognition Tasks</a:t>
            </a:r>
          </a:p>
        </p:txBody>
      </p:sp>
      <p:sp>
        <p:nvSpPr>
          <p:cNvPr name="Freeform 36" id="36"/>
          <p:cNvSpPr/>
          <p:nvPr/>
        </p:nvSpPr>
        <p:spPr>
          <a:xfrm flipH="true" flipV="false" rot="-10799999">
            <a:off x="7804299" y="5735721"/>
            <a:ext cx="1354812" cy="965947"/>
          </a:xfrm>
          <a:custGeom>
            <a:avLst/>
            <a:gdLst/>
            <a:ahLst/>
            <a:cxnLst/>
            <a:rect r="r" b="b" t="t" l="l"/>
            <a:pathLst>
              <a:path h="965947" w="1354812">
                <a:moveTo>
                  <a:pt x="1354812" y="0"/>
                </a:moveTo>
                <a:lnTo>
                  <a:pt x="0" y="0"/>
                </a:lnTo>
                <a:lnTo>
                  <a:pt x="0" y="965948"/>
                </a:lnTo>
                <a:lnTo>
                  <a:pt x="1354812" y="965948"/>
                </a:lnTo>
                <a:lnTo>
                  <a:pt x="13548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7" id="37"/>
          <p:cNvSpPr txBox="true"/>
          <p:nvPr/>
        </p:nvSpPr>
        <p:spPr>
          <a:xfrm rot="0">
            <a:off x="17259300" y="9191625"/>
            <a:ext cx="299219"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7</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11534" y="0"/>
            <a:ext cx="4931475" cy="1023034"/>
            <a:chOff x="0" y="0"/>
            <a:chExt cx="6575300" cy="1364045"/>
          </a:xfrm>
        </p:grpSpPr>
        <p:grpSp>
          <p:nvGrpSpPr>
            <p:cNvPr name="Group 3" id="3"/>
            <p:cNvGrpSpPr/>
            <p:nvPr/>
          </p:nvGrpSpPr>
          <p:grpSpPr>
            <a:xfrm rot="0">
              <a:off x="0" y="0"/>
              <a:ext cx="6575300" cy="1364045"/>
              <a:chOff x="0" y="0"/>
              <a:chExt cx="1719122" cy="356632"/>
            </a:xfrm>
          </p:grpSpPr>
          <p:sp>
            <p:nvSpPr>
              <p:cNvPr name="Freeform 4" id="4"/>
              <p:cNvSpPr/>
              <p:nvPr/>
            </p:nvSpPr>
            <p:spPr>
              <a:xfrm flipH="false" flipV="false" rot="0">
                <a:off x="0" y="0"/>
                <a:ext cx="1719122" cy="356632"/>
              </a:xfrm>
              <a:custGeom>
                <a:avLst/>
                <a:gdLst/>
                <a:ahLst/>
                <a:cxnLst/>
                <a:rect r="r" b="b" t="t" l="l"/>
                <a:pathLst>
                  <a:path h="356632" w="1719122">
                    <a:moveTo>
                      <a:pt x="0" y="0"/>
                    </a:moveTo>
                    <a:lnTo>
                      <a:pt x="1515922" y="0"/>
                    </a:lnTo>
                    <a:lnTo>
                      <a:pt x="1719122" y="178316"/>
                    </a:lnTo>
                    <a:lnTo>
                      <a:pt x="1515922" y="356632"/>
                    </a:lnTo>
                    <a:lnTo>
                      <a:pt x="0" y="356632"/>
                    </a:lnTo>
                    <a:lnTo>
                      <a:pt x="203200" y="178316"/>
                    </a:lnTo>
                    <a:lnTo>
                      <a:pt x="0" y="0"/>
                    </a:lnTo>
                    <a:close/>
                  </a:path>
                </a:pathLst>
              </a:custGeom>
              <a:solidFill>
                <a:srgbClr val="FFFFFE"/>
              </a:solidFill>
            </p:spPr>
          </p:sp>
          <p:sp>
            <p:nvSpPr>
              <p:cNvPr name="TextBox 5" id="5"/>
              <p:cNvSpPr txBox="true"/>
              <p:nvPr/>
            </p:nvSpPr>
            <p:spPr>
              <a:xfrm>
                <a:off x="177800" y="-28575"/>
                <a:ext cx="1465122" cy="38520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53352" y="213181"/>
              <a:ext cx="3353690"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模型選擇</a:t>
              </a:r>
            </a:p>
          </p:txBody>
        </p:sp>
      </p:grpSp>
      <p:grpSp>
        <p:nvGrpSpPr>
          <p:cNvPr name="Group 7" id="7"/>
          <p:cNvGrpSpPr/>
          <p:nvPr/>
        </p:nvGrpSpPr>
        <p:grpSpPr>
          <a:xfrm rot="0">
            <a:off x="4260456" y="0"/>
            <a:ext cx="4883544" cy="1023420"/>
            <a:chOff x="0" y="0"/>
            <a:chExt cx="6511391" cy="1364561"/>
          </a:xfrm>
        </p:grpSpPr>
        <p:grpSp>
          <p:nvGrpSpPr>
            <p:cNvPr name="Group 8" id="8"/>
            <p:cNvGrpSpPr/>
            <p:nvPr/>
          </p:nvGrpSpPr>
          <p:grpSpPr>
            <a:xfrm rot="0">
              <a:off x="0" y="0"/>
              <a:ext cx="6511391" cy="1364561"/>
              <a:chOff x="0" y="0"/>
              <a:chExt cx="1702413" cy="356766"/>
            </a:xfrm>
          </p:grpSpPr>
          <p:sp>
            <p:nvSpPr>
              <p:cNvPr name="Freeform 9" id="9"/>
              <p:cNvSpPr/>
              <p:nvPr/>
            </p:nvSpPr>
            <p:spPr>
              <a:xfrm flipH="false" flipV="false" rot="0">
                <a:off x="0" y="0"/>
                <a:ext cx="1702413" cy="356766"/>
              </a:xfrm>
              <a:custGeom>
                <a:avLst/>
                <a:gdLst/>
                <a:ahLst/>
                <a:cxnLst/>
                <a:rect r="r" b="b" t="t" l="l"/>
                <a:pathLst>
                  <a:path h="356766" w="1702413">
                    <a:moveTo>
                      <a:pt x="0" y="0"/>
                    </a:moveTo>
                    <a:lnTo>
                      <a:pt x="1499213" y="0"/>
                    </a:lnTo>
                    <a:lnTo>
                      <a:pt x="1702413" y="178383"/>
                    </a:lnTo>
                    <a:lnTo>
                      <a:pt x="1499213" y="356766"/>
                    </a:lnTo>
                    <a:lnTo>
                      <a:pt x="0" y="356766"/>
                    </a:lnTo>
                    <a:lnTo>
                      <a:pt x="203200" y="178383"/>
                    </a:lnTo>
                    <a:lnTo>
                      <a:pt x="0" y="0"/>
                    </a:lnTo>
                    <a:close/>
                  </a:path>
                </a:pathLst>
              </a:custGeom>
              <a:solidFill>
                <a:srgbClr val="FFFFFE"/>
              </a:solidFill>
            </p:spPr>
          </p:sp>
          <p:sp>
            <p:nvSpPr>
              <p:cNvPr name="TextBox 10" id="10"/>
              <p:cNvSpPr txBox="true"/>
              <p:nvPr/>
            </p:nvSpPr>
            <p:spPr>
              <a:xfrm>
                <a:off x="177800" y="-28575"/>
                <a:ext cx="1448413" cy="385341"/>
              </a:xfrm>
              <a:prstGeom prst="rect">
                <a:avLst/>
              </a:prstGeom>
            </p:spPr>
            <p:txBody>
              <a:bodyPr anchor="ctr" rtlCol="false" tIns="38380" lIns="38380" bIns="38380" rIns="38380"/>
              <a:lstStyle/>
              <a:p>
                <a:pPr algn="ctr">
                  <a:lnSpc>
                    <a:spcPts val="2659"/>
                  </a:lnSpc>
                  <a:spcBef>
                    <a:spcPct val="0"/>
                  </a:spcBef>
                </a:pPr>
              </a:p>
            </p:txBody>
          </p:sp>
        </p:grpSp>
        <p:sp>
          <p:nvSpPr>
            <p:cNvPr name="TextBox 11" id="11"/>
            <p:cNvSpPr txBox="true"/>
            <p:nvPr/>
          </p:nvSpPr>
          <p:spPr>
            <a:xfrm rot="0">
              <a:off x="1739905" y="213181"/>
              <a:ext cx="3223306" cy="87152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ea typeface="Noto Sans T Chinese Bold"/>
                </a:rPr>
                <a:t>架構說明</a:t>
              </a:r>
            </a:p>
          </p:txBody>
        </p:sp>
      </p:grpSp>
      <p:grpSp>
        <p:nvGrpSpPr>
          <p:cNvPr name="Group 12" id="12"/>
          <p:cNvGrpSpPr/>
          <p:nvPr/>
        </p:nvGrpSpPr>
        <p:grpSpPr>
          <a:xfrm rot="0">
            <a:off x="8756051" y="0"/>
            <a:ext cx="5268711" cy="1023034"/>
            <a:chOff x="0" y="0"/>
            <a:chExt cx="7024948" cy="1364045"/>
          </a:xfrm>
        </p:grpSpPr>
        <p:grpSp>
          <p:nvGrpSpPr>
            <p:cNvPr name="Group 13" id="13"/>
            <p:cNvGrpSpPr/>
            <p:nvPr/>
          </p:nvGrpSpPr>
          <p:grpSpPr>
            <a:xfrm rot="0">
              <a:off x="0" y="0"/>
              <a:ext cx="7024948" cy="1364045"/>
              <a:chOff x="0" y="0"/>
              <a:chExt cx="1836683" cy="356632"/>
            </a:xfrm>
          </p:grpSpPr>
          <p:sp>
            <p:nvSpPr>
              <p:cNvPr name="Freeform 14" id="14"/>
              <p:cNvSpPr/>
              <p:nvPr/>
            </p:nvSpPr>
            <p:spPr>
              <a:xfrm flipH="false" flipV="false" rot="0">
                <a:off x="0" y="0"/>
                <a:ext cx="1836683" cy="356632"/>
              </a:xfrm>
              <a:custGeom>
                <a:avLst/>
                <a:gdLst/>
                <a:ahLst/>
                <a:cxnLst/>
                <a:rect r="r" b="b" t="t" l="l"/>
                <a:pathLst>
                  <a:path h="356632" w="1836683">
                    <a:moveTo>
                      <a:pt x="0" y="0"/>
                    </a:moveTo>
                    <a:lnTo>
                      <a:pt x="1633483" y="0"/>
                    </a:lnTo>
                    <a:lnTo>
                      <a:pt x="1836683" y="178316"/>
                    </a:lnTo>
                    <a:lnTo>
                      <a:pt x="1633483" y="356632"/>
                    </a:lnTo>
                    <a:lnTo>
                      <a:pt x="0" y="356632"/>
                    </a:lnTo>
                    <a:lnTo>
                      <a:pt x="203200" y="178316"/>
                    </a:lnTo>
                    <a:lnTo>
                      <a:pt x="0" y="0"/>
                    </a:lnTo>
                    <a:close/>
                  </a:path>
                </a:pathLst>
              </a:custGeom>
              <a:solidFill>
                <a:srgbClr val="4CDDDB"/>
              </a:solidFill>
              <a:ln cap="sq">
                <a:noFill/>
                <a:prstDash val="solid"/>
                <a:miter/>
              </a:ln>
            </p:spPr>
          </p:sp>
          <p:sp>
            <p:nvSpPr>
              <p:cNvPr name="TextBox 15" id="15"/>
              <p:cNvSpPr txBox="true"/>
              <p:nvPr/>
            </p:nvSpPr>
            <p:spPr>
              <a:xfrm>
                <a:off x="177800" y="-28575"/>
                <a:ext cx="1582683" cy="385207"/>
              </a:xfrm>
              <a:prstGeom prst="rect">
                <a:avLst/>
              </a:prstGeom>
            </p:spPr>
            <p:txBody>
              <a:bodyPr anchor="ctr" rtlCol="false" tIns="38380" lIns="38380" bIns="38380" rIns="38380"/>
              <a:lstStyle/>
              <a:p>
                <a:pPr algn="ctr" marL="0" indent="0" lvl="0">
                  <a:lnSpc>
                    <a:spcPts val="2659"/>
                  </a:lnSpc>
                  <a:spcBef>
                    <a:spcPct val="0"/>
                  </a:spcBef>
                </a:pPr>
              </a:p>
            </p:txBody>
          </p:sp>
        </p:grpSp>
        <p:sp>
          <p:nvSpPr>
            <p:cNvPr name="TextBox 16" id="16"/>
            <p:cNvSpPr txBox="true"/>
            <p:nvPr/>
          </p:nvSpPr>
          <p:spPr>
            <a:xfrm rot="0">
              <a:off x="1708193" y="213181"/>
              <a:ext cx="3663434"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to Sans T Chinese Bold"/>
                  <a:ea typeface="Noto Sans T Chinese Bold"/>
                </a:rPr>
                <a:t> 實作流程</a:t>
              </a:r>
            </a:p>
          </p:txBody>
        </p:sp>
      </p:grpSp>
      <p:sp>
        <p:nvSpPr>
          <p:cNvPr name="Freeform 17" id="17"/>
          <p:cNvSpPr/>
          <p:nvPr/>
        </p:nvSpPr>
        <p:spPr>
          <a:xfrm flipH="false" flipV="false" rot="0">
            <a:off x="13416896" y="0"/>
            <a:ext cx="10005593" cy="4639908"/>
          </a:xfrm>
          <a:custGeom>
            <a:avLst/>
            <a:gdLst/>
            <a:ahLst/>
            <a:cxnLst/>
            <a:rect r="r" b="b" t="t" l="l"/>
            <a:pathLst>
              <a:path h="4639908" w="10005593">
                <a:moveTo>
                  <a:pt x="0" y="0"/>
                </a:moveTo>
                <a:lnTo>
                  <a:pt x="10005593" y="0"/>
                </a:lnTo>
                <a:lnTo>
                  <a:pt x="10005593" y="4639908"/>
                </a:lnTo>
                <a:lnTo>
                  <a:pt x="0" y="4639908"/>
                </a:lnTo>
                <a:lnTo>
                  <a:pt x="0" y="0"/>
                </a:lnTo>
                <a:close/>
              </a:path>
            </a:pathLst>
          </a:custGeom>
          <a:blipFill>
            <a:blip r:embed="rId2">
              <a:alphaModFix amt="43999"/>
            </a:blip>
            <a:stretch>
              <a:fillRect l="0" t="-77365" r="0" b="0"/>
            </a:stretch>
          </a:blipFill>
        </p:spPr>
      </p:sp>
      <p:grpSp>
        <p:nvGrpSpPr>
          <p:cNvPr name="Group 18" id="18"/>
          <p:cNvGrpSpPr/>
          <p:nvPr/>
        </p:nvGrpSpPr>
        <p:grpSpPr>
          <a:xfrm rot="0">
            <a:off x="13629864" y="0"/>
            <a:ext cx="4658136" cy="1023034"/>
            <a:chOff x="0" y="0"/>
            <a:chExt cx="6210848" cy="1364045"/>
          </a:xfrm>
        </p:grpSpPr>
        <p:grpSp>
          <p:nvGrpSpPr>
            <p:cNvPr name="Group 19" id="19"/>
            <p:cNvGrpSpPr/>
            <p:nvPr/>
          </p:nvGrpSpPr>
          <p:grpSpPr>
            <a:xfrm rot="0">
              <a:off x="0" y="0"/>
              <a:ext cx="6210848" cy="1364045"/>
              <a:chOff x="0" y="0"/>
              <a:chExt cx="1623836" cy="356632"/>
            </a:xfrm>
          </p:grpSpPr>
          <p:sp>
            <p:nvSpPr>
              <p:cNvPr name="Freeform 20" id="20"/>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1" id="21"/>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2" id="22"/>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結論</a:t>
              </a:r>
            </a:p>
          </p:txBody>
        </p:sp>
      </p:grpSp>
      <p:sp>
        <p:nvSpPr>
          <p:cNvPr name="Freeform 23" id="23"/>
          <p:cNvSpPr/>
          <p:nvPr/>
        </p:nvSpPr>
        <p:spPr>
          <a:xfrm flipH="false" flipV="false" rot="-5400000">
            <a:off x="-4113231" y="7020167"/>
            <a:ext cx="8964139" cy="9613018"/>
          </a:xfrm>
          <a:custGeom>
            <a:avLst/>
            <a:gdLst/>
            <a:ahLst/>
            <a:cxnLst/>
            <a:rect r="r" b="b" t="t" l="l"/>
            <a:pathLst>
              <a:path h="9613018" w="8964139">
                <a:moveTo>
                  <a:pt x="0" y="0"/>
                </a:moveTo>
                <a:lnTo>
                  <a:pt x="8964140" y="0"/>
                </a:lnTo>
                <a:lnTo>
                  <a:pt x="8964140" y="9613017"/>
                </a:lnTo>
                <a:lnTo>
                  <a:pt x="0" y="9613017"/>
                </a:lnTo>
                <a:lnTo>
                  <a:pt x="0" y="0"/>
                </a:lnTo>
                <a:close/>
              </a:path>
            </a:pathLst>
          </a:custGeom>
          <a:blipFill>
            <a:blip r:embed="rId3">
              <a:alphaModFix amt="43999"/>
            </a:blip>
            <a:stretch>
              <a:fillRect l="0" t="0" r="0" b="0"/>
            </a:stretch>
          </a:blipFill>
        </p:spPr>
      </p:sp>
      <p:grpSp>
        <p:nvGrpSpPr>
          <p:cNvPr name="Group 24" id="24"/>
          <p:cNvGrpSpPr/>
          <p:nvPr/>
        </p:nvGrpSpPr>
        <p:grpSpPr>
          <a:xfrm rot="0">
            <a:off x="13629864" y="5666"/>
            <a:ext cx="4658136" cy="1023034"/>
            <a:chOff x="0" y="0"/>
            <a:chExt cx="6210848" cy="1364045"/>
          </a:xfrm>
        </p:grpSpPr>
        <p:grpSp>
          <p:nvGrpSpPr>
            <p:cNvPr name="Group 25" id="25"/>
            <p:cNvGrpSpPr/>
            <p:nvPr/>
          </p:nvGrpSpPr>
          <p:grpSpPr>
            <a:xfrm rot="0">
              <a:off x="0" y="0"/>
              <a:ext cx="6210848" cy="1364045"/>
              <a:chOff x="0" y="0"/>
              <a:chExt cx="1623836" cy="356632"/>
            </a:xfrm>
          </p:grpSpPr>
          <p:sp>
            <p:nvSpPr>
              <p:cNvPr name="Freeform 26" id="26"/>
              <p:cNvSpPr/>
              <p:nvPr/>
            </p:nvSpPr>
            <p:spPr>
              <a:xfrm flipH="false" flipV="false" rot="0">
                <a:off x="0" y="0"/>
                <a:ext cx="1623836" cy="356632"/>
              </a:xfrm>
              <a:custGeom>
                <a:avLst/>
                <a:gdLst/>
                <a:ahLst/>
                <a:cxnLst/>
                <a:rect r="r" b="b" t="t" l="l"/>
                <a:pathLst>
                  <a:path h="356632" w="1623836">
                    <a:moveTo>
                      <a:pt x="0" y="0"/>
                    </a:moveTo>
                    <a:lnTo>
                      <a:pt x="1420636" y="0"/>
                    </a:lnTo>
                    <a:lnTo>
                      <a:pt x="1623836" y="178316"/>
                    </a:lnTo>
                    <a:lnTo>
                      <a:pt x="1420636" y="356632"/>
                    </a:lnTo>
                    <a:lnTo>
                      <a:pt x="0" y="356632"/>
                    </a:lnTo>
                    <a:lnTo>
                      <a:pt x="203200" y="178316"/>
                    </a:lnTo>
                    <a:lnTo>
                      <a:pt x="0" y="0"/>
                    </a:lnTo>
                    <a:close/>
                  </a:path>
                </a:pathLst>
              </a:custGeom>
              <a:solidFill>
                <a:srgbClr val="FFFFFE"/>
              </a:solidFill>
            </p:spPr>
          </p:sp>
          <p:sp>
            <p:nvSpPr>
              <p:cNvPr name="TextBox 27" id="27"/>
              <p:cNvSpPr txBox="true"/>
              <p:nvPr/>
            </p:nvSpPr>
            <p:spPr>
              <a:xfrm>
                <a:off x="177800" y="-28575"/>
                <a:ext cx="1369836" cy="385207"/>
              </a:xfrm>
              <a:prstGeom prst="rect">
                <a:avLst/>
              </a:prstGeom>
            </p:spPr>
            <p:txBody>
              <a:bodyPr anchor="ctr" rtlCol="false" tIns="38380" lIns="38380" bIns="38380" rIns="38380"/>
              <a:lstStyle/>
              <a:p>
                <a:pPr algn="ctr">
                  <a:lnSpc>
                    <a:spcPts val="2659"/>
                  </a:lnSpc>
                  <a:spcBef>
                    <a:spcPct val="0"/>
                  </a:spcBef>
                </a:pPr>
              </a:p>
            </p:txBody>
          </p:sp>
        </p:grpSp>
        <p:sp>
          <p:nvSpPr>
            <p:cNvPr name="TextBox 28" id="28"/>
            <p:cNvSpPr txBox="true"/>
            <p:nvPr/>
          </p:nvSpPr>
          <p:spPr>
            <a:xfrm rot="0">
              <a:off x="1343817" y="213181"/>
              <a:ext cx="3291449" cy="87100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ea typeface="Noto Sans T Chinese Bold"/>
                </a:rPr>
                <a:t>後續討論</a:t>
              </a:r>
            </a:p>
          </p:txBody>
        </p:sp>
      </p:grpSp>
      <p:sp>
        <p:nvSpPr>
          <p:cNvPr name="Freeform 29" id="29"/>
          <p:cNvSpPr/>
          <p:nvPr/>
        </p:nvSpPr>
        <p:spPr>
          <a:xfrm flipH="false" flipV="false" rot="0">
            <a:off x="9797465" y="3325976"/>
            <a:ext cx="7461835" cy="5675009"/>
          </a:xfrm>
          <a:custGeom>
            <a:avLst/>
            <a:gdLst/>
            <a:ahLst/>
            <a:cxnLst/>
            <a:rect r="r" b="b" t="t" l="l"/>
            <a:pathLst>
              <a:path h="5675009" w="7461835">
                <a:moveTo>
                  <a:pt x="0" y="0"/>
                </a:moveTo>
                <a:lnTo>
                  <a:pt x="7461835" y="0"/>
                </a:lnTo>
                <a:lnTo>
                  <a:pt x="7461835" y="5675009"/>
                </a:lnTo>
                <a:lnTo>
                  <a:pt x="0" y="5675009"/>
                </a:lnTo>
                <a:lnTo>
                  <a:pt x="0" y="0"/>
                </a:lnTo>
                <a:close/>
              </a:path>
            </a:pathLst>
          </a:custGeom>
          <a:blipFill>
            <a:blip r:embed="rId4"/>
            <a:stretch>
              <a:fillRect l="-654" t="0" r="-654" b="0"/>
            </a:stretch>
          </a:blipFill>
        </p:spPr>
      </p:sp>
      <p:sp>
        <p:nvSpPr>
          <p:cNvPr name="Freeform 30" id="30"/>
          <p:cNvSpPr/>
          <p:nvPr/>
        </p:nvSpPr>
        <p:spPr>
          <a:xfrm flipH="false" flipV="false" rot="0">
            <a:off x="1241460" y="3692446"/>
            <a:ext cx="7134597" cy="5308539"/>
          </a:xfrm>
          <a:custGeom>
            <a:avLst/>
            <a:gdLst/>
            <a:ahLst/>
            <a:cxnLst/>
            <a:rect r="r" b="b" t="t" l="l"/>
            <a:pathLst>
              <a:path h="5308539" w="7134597">
                <a:moveTo>
                  <a:pt x="0" y="0"/>
                </a:moveTo>
                <a:lnTo>
                  <a:pt x="7134597" y="0"/>
                </a:lnTo>
                <a:lnTo>
                  <a:pt x="7134597" y="5308539"/>
                </a:lnTo>
                <a:lnTo>
                  <a:pt x="0" y="5308539"/>
                </a:lnTo>
                <a:lnTo>
                  <a:pt x="0" y="0"/>
                </a:lnTo>
                <a:close/>
              </a:path>
            </a:pathLst>
          </a:custGeom>
          <a:blipFill>
            <a:blip r:embed="rId5"/>
            <a:stretch>
              <a:fillRect l="0" t="0" r="0" b="0"/>
            </a:stretch>
          </a:blipFill>
        </p:spPr>
      </p:sp>
      <p:sp>
        <p:nvSpPr>
          <p:cNvPr name="TextBox 31" id="31"/>
          <p:cNvSpPr txBox="true"/>
          <p:nvPr/>
        </p:nvSpPr>
        <p:spPr>
          <a:xfrm rot="0">
            <a:off x="1028700" y="1819892"/>
            <a:ext cx="10613751"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Nourd Bold"/>
                <a:ea typeface="Nourd Bold"/>
              </a:rPr>
              <a:t>資料處理 - 可視化</a:t>
            </a:r>
          </a:p>
        </p:txBody>
      </p:sp>
      <p:sp>
        <p:nvSpPr>
          <p:cNvPr name="TextBox 32" id="32"/>
          <p:cNvSpPr txBox="true"/>
          <p:nvPr/>
        </p:nvSpPr>
        <p:spPr>
          <a:xfrm rot="0">
            <a:off x="11174714" y="9258300"/>
            <a:ext cx="4484364" cy="274395"/>
          </a:xfrm>
          <a:prstGeom prst="rect">
            <a:avLst/>
          </a:prstGeom>
        </p:spPr>
        <p:txBody>
          <a:bodyPr anchor="t" rtlCol="false" tIns="0" lIns="0" bIns="0" rIns="0">
            <a:spAutoFit/>
          </a:bodyPr>
          <a:lstStyle/>
          <a:p>
            <a:pPr algn="ctr">
              <a:lnSpc>
                <a:spcPts val="2230"/>
              </a:lnSpc>
              <a:spcBef>
                <a:spcPct val="0"/>
              </a:spcBef>
            </a:pPr>
            <a:r>
              <a:rPr lang="en-US" sz="1858">
                <a:solidFill>
                  <a:srgbClr val="FFFFFF"/>
                </a:solidFill>
                <a:ea typeface="DM Sans Bold"/>
              </a:rPr>
              <a:t>此為不同情緒在不同句子長度之下的分布圖</a:t>
            </a:r>
          </a:p>
        </p:txBody>
      </p:sp>
      <p:sp>
        <p:nvSpPr>
          <p:cNvPr name="TextBox 33" id="33"/>
          <p:cNvSpPr txBox="true"/>
          <p:nvPr/>
        </p:nvSpPr>
        <p:spPr>
          <a:xfrm rot="0">
            <a:off x="3510639" y="9258300"/>
            <a:ext cx="2596240" cy="274395"/>
          </a:xfrm>
          <a:prstGeom prst="rect">
            <a:avLst/>
          </a:prstGeom>
        </p:spPr>
        <p:txBody>
          <a:bodyPr anchor="t" rtlCol="false" tIns="0" lIns="0" bIns="0" rIns="0">
            <a:spAutoFit/>
          </a:bodyPr>
          <a:lstStyle/>
          <a:p>
            <a:pPr algn="ctr">
              <a:lnSpc>
                <a:spcPts val="2230"/>
              </a:lnSpc>
              <a:spcBef>
                <a:spcPct val="0"/>
              </a:spcBef>
            </a:pPr>
            <a:r>
              <a:rPr lang="en-US" sz="1858">
                <a:solidFill>
                  <a:srgbClr val="FFFFFF"/>
                </a:solidFill>
                <a:ea typeface="DM Sans Bold"/>
              </a:rPr>
              <a:t>此為不同情緒的資料筆數</a:t>
            </a:r>
          </a:p>
        </p:txBody>
      </p:sp>
      <p:sp>
        <p:nvSpPr>
          <p:cNvPr name="TextBox 34" id="34"/>
          <p:cNvSpPr txBox="true"/>
          <p:nvPr/>
        </p:nvSpPr>
        <p:spPr>
          <a:xfrm rot="0">
            <a:off x="17259300" y="9191625"/>
            <a:ext cx="299219" cy="6699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Noto Sans T Chinese Bold"/>
              </a:rPr>
              <a:t>8</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DAGHL-wneCY</dc:identifier>
  <dcterms:modified xsi:type="dcterms:W3CDTF">2011-08-01T06:04:30Z</dcterms:modified>
  <cp:revision>1</cp:revision>
  <dc:title>自然語言處理 NLP</dc:title>
</cp:coreProperties>
</file>